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Lst>
  <p:sldIdLst>
    <p:sldId id="256" r:id="rId3"/>
    <p:sldId id="257" r:id="rId4"/>
    <p:sldId id="258" r:id="rId5"/>
    <p:sldId id="260" r:id="rId6"/>
    <p:sldId id="261" r:id="rId7"/>
    <p:sldId id="259" r:id="rId8"/>
    <p:sldId id="275" r:id="rId9"/>
    <p:sldId id="270" r:id="rId10"/>
    <p:sldId id="271" r:id="rId11"/>
    <p:sldId id="272" r:id="rId12"/>
    <p:sldId id="267" r:id="rId13"/>
    <p:sldId id="268" r:id="rId14"/>
    <p:sldId id="273" r:id="rId15"/>
    <p:sldId id="274" r:id="rId16"/>
    <p:sldId id="278" r:id="rId17"/>
    <p:sldId id="279" r:id="rId18"/>
    <p:sldId id="282" r:id="rId19"/>
    <p:sldId id="281" r:id="rId20"/>
    <p:sldId id="269" r:id="rId2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411B"/>
    <a:srgbClr val="253917"/>
    <a:srgbClr val="233616"/>
    <a:srgbClr val="304A1E"/>
    <a:srgbClr val="213315"/>
    <a:srgbClr val="1926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33" autoAdjust="0"/>
    <p:restoredTop sz="94660"/>
  </p:normalViewPr>
  <p:slideViewPr>
    <p:cSldViewPr snapToGrid="0">
      <p:cViewPr>
        <p:scale>
          <a:sx n="90" d="100"/>
          <a:sy n="90" d="100"/>
        </p:scale>
        <p:origin x="-14" y="1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microsoft.com/office/2015/10/relationships/revisionInfo" Target="revisionInfo.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4023429-7E0B-4C0D-84DC-71A648DAD291}"/>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99DFA49A-9580-4795-BBE9-2DCC184935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396EA9E2-9C9B-4F00-8902-9C1358FCC5AB}"/>
              </a:ext>
            </a:extLst>
          </p:cNvPr>
          <p:cNvSpPr>
            <a:spLocks noGrp="1"/>
          </p:cNvSpPr>
          <p:nvPr>
            <p:ph type="dt" sz="half" idx="10"/>
          </p:nvPr>
        </p:nvSpPr>
        <p:spPr/>
        <p:txBody>
          <a:bodyPr/>
          <a:lstStyle/>
          <a:p>
            <a:fld id="{979C1BB3-01B6-4B0E-938E-3A2DF2863D27}" type="datetimeFigureOut">
              <a:rPr lang="it-IT" smtClean="0"/>
              <a:t>13/01/2018</a:t>
            </a:fld>
            <a:endParaRPr lang="it-IT"/>
          </a:p>
        </p:txBody>
      </p:sp>
      <p:sp>
        <p:nvSpPr>
          <p:cNvPr id="5" name="Segnaposto piè di pagina 4">
            <a:extLst>
              <a:ext uri="{FF2B5EF4-FFF2-40B4-BE49-F238E27FC236}">
                <a16:creationId xmlns:a16="http://schemas.microsoft.com/office/drawing/2014/main" id="{EB23635F-7416-460A-885F-E1D3B52F10FF}"/>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B74BEF9-6124-46DA-80E3-C101DDEA3CD7}"/>
              </a:ext>
            </a:extLst>
          </p:cNvPr>
          <p:cNvSpPr>
            <a:spLocks noGrp="1"/>
          </p:cNvSpPr>
          <p:nvPr>
            <p:ph type="sldNum" sz="quarter" idx="12"/>
          </p:nvPr>
        </p:nvSpPr>
        <p:spPr/>
        <p:txBody>
          <a:bodyPr/>
          <a:lstStyle/>
          <a:p>
            <a:fld id="{BCE58357-D535-4396-9D3B-3FF15F245669}" type="slidenum">
              <a:rPr lang="it-IT" smtClean="0"/>
              <a:t>‹N›</a:t>
            </a:fld>
            <a:endParaRPr lang="it-IT"/>
          </a:p>
        </p:txBody>
      </p:sp>
    </p:spTree>
    <p:extLst>
      <p:ext uri="{BB962C8B-B14F-4D97-AF65-F5344CB8AC3E}">
        <p14:creationId xmlns:p14="http://schemas.microsoft.com/office/powerpoint/2010/main" val="14256376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89F39F-D554-40D2-9A54-9091FA312FCA}"/>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1DCB7107-6B78-4C5D-A35F-94E91A7090DB}"/>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107841D-93CA-4784-ABB8-AD9591EF38F8}"/>
              </a:ext>
            </a:extLst>
          </p:cNvPr>
          <p:cNvSpPr>
            <a:spLocks noGrp="1"/>
          </p:cNvSpPr>
          <p:nvPr>
            <p:ph type="dt" sz="half" idx="10"/>
          </p:nvPr>
        </p:nvSpPr>
        <p:spPr/>
        <p:txBody>
          <a:bodyPr/>
          <a:lstStyle/>
          <a:p>
            <a:fld id="{979C1BB3-01B6-4B0E-938E-3A2DF2863D27}" type="datetimeFigureOut">
              <a:rPr lang="it-IT" smtClean="0"/>
              <a:t>13/01/2018</a:t>
            </a:fld>
            <a:endParaRPr lang="it-IT"/>
          </a:p>
        </p:txBody>
      </p:sp>
      <p:sp>
        <p:nvSpPr>
          <p:cNvPr id="5" name="Segnaposto piè di pagina 4">
            <a:extLst>
              <a:ext uri="{FF2B5EF4-FFF2-40B4-BE49-F238E27FC236}">
                <a16:creationId xmlns:a16="http://schemas.microsoft.com/office/drawing/2014/main" id="{51867D0D-2B7A-47FD-83FF-7B2988A90A8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26ABF6F-FD9F-4418-9488-8667F95DC088}"/>
              </a:ext>
            </a:extLst>
          </p:cNvPr>
          <p:cNvSpPr>
            <a:spLocks noGrp="1"/>
          </p:cNvSpPr>
          <p:nvPr>
            <p:ph type="sldNum" sz="quarter" idx="12"/>
          </p:nvPr>
        </p:nvSpPr>
        <p:spPr/>
        <p:txBody>
          <a:bodyPr/>
          <a:lstStyle/>
          <a:p>
            <a:fld id="{BCE58357-D535-4396-9D3B-3FF15F245669}" type="slidenum">
              <a:rPr lang="it-IT" smtClean="0"/>
              <a:t>‹N›</a:t>
            </a:fld>
            <a:endParaRPr lang="it-IT"/>
          </a:p>
        </p:txBody>
      </p:sp>
    </p:spTree>
    <p:extLst>
      <p:ext uri="{BB962C8B-B14F-4D97-AF65-F5344CB8AC3E}">
        <p14:creationId xmlns:p14="http://schemas.microsoft.com/office/powerpoint/2010/main" val="353632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9B613274-0CAC-468F-BF47-C4EE1144379E}"/>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AA6DD9C5-F98F-4920-A644-A9AB1EFD075B}"/>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8DCEE8B-DCA1-4649-BA58-54A5CB5D10E7}"/>
              </a:ext>
            </a:extLst>
          </p:cNvPr>
          <p:cNvSpPr>
            <a:spLocks noGrp="1"/>
          </p:cNvSpPr>
          <p:nvPr>
            <p:ph type="dt" sz="half" idx="10"/>
          </p:nvPr>
        </p:nvSpPr>
        <p:spPr/>
        <p:txBody>
          <a:bodyPr/>
          <a:lstStyle/>
          <a:p>
            <a:fld id="{979C1BB3-01B6-4B0E-938E-3A2DF2863D27}" type="datetimeFigureOut">
              <a:rPr lang="it-IT" smtClean="0"/>
              <a:t>13/01/2018</a:t>
            </a:fld>
            <a:endParaRPr lang="it-IT"/>
          </a:p>
        </p:txBody>
      </p:sp>
      <p:sp>
        <p:nvSpPr>
          <p:cNvPr id="5" name="Segnaposto piè di pagina 4">
            <a:extLst>
              <a:ext uri="{FF2B5EF4-FFF2-40B4-BE49-F238E27FC236}">
                <a16:creationId xmlns:a16="http://schemas.microsoft.com/office/drawing/2014/main" id="{F0A28DDF-6B70-46CE-9CEF-A6518F2EAB06}"/>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A15B3EF-319C-4F86-AF8D-61C7D05A7448}"/>
              </a:ext>
            </a:extLst>
          </p:cNvPr>
          <p:cNvSpPr>
            <a:spLocks noGrp="1"/>
          </p:cNvSpPr>
          <p:nvPr>
            <p:ph type="sldNum" sz="quarter" idx="12"/>
          </p:nvPr>
        </p:nvSpPr>
        <p:spPr/>
        <p:txBody>
          <a:bodyPr/>
          <a:lstStyle/>
          <a:p>
            <a:fld id="{BCE58357-D535-4396-9D3B-3FF15F245669}" type="slidenum">
              <a:rPr lang="it-IT" smtClean="0"/>
              <a:t>‹N›</a:t>
            </a:fld>
            <a:endParaRPr lang="it-IT"/>
          </a:p>
        </p:txBody>
      </p:sp>
    </p:spTree>
    <p:extLst>
      <p:ext uri="{BB962C8B-B14F-4D97-AF65-F5344CB8AC3E}">
        <p14:creationId xmlns:p14="http://schemas.microsoft.com/office/powerpoint/2010/main" val="18678949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A9661E0-41D3-449E-8D8F-194E1D42C834}"/>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E232D57A-AECF-48DA-A965-AE389E7F4D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80EF4EB6-884B-4B51-8909-F94BAFC8136E}"/>
              </a:ext>
            </a:extLst>
          </p:cNvPr>
          <p:cNvSpPr>
            <a:spLocks noGrp="1"/>
          </p:cNvSpPr>
          <p:nvPr>
            <p:ph type="dt" sz="half" idx="10"/>
          </p:nvPr>
        </p:nvSpPr>
        <p:spPr/>
        <p:txBody>
          <a:bodyPr/>
          <a:lstStyle/>
          <a:p>
            <a:fld id="{71C56CD8-BE17-4AAF-ABA7-ABEC01727230}" type="datetimeFigureOut">
              <a:rPr lang="it-IT" smtClean="0"/>
              <a:t>13/01/2018</a:t>
            </a:fld>
            <a:endParaRPr lang="it-IT"/>
          </a:p>
        </p:txBody>
      </p:sp>
      <p:sp>
        <p:nvSpPr>
          <p:cNvPr id="5" name="Segnaposto piè di pagina 4">
            <a:extLst>
              <a:ext uri="{FF2B5EF4-FFF2-40B4-BE49-F238E27FC236}">
                <a16:creationId xmlns:a16="http://schemas.microsoft.com/office/drawing/2014/main" id="{7B6CB82D-4B79-43D1-8D47-89443441696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52B5F63D-E509-4482-9FBA-421579E29E00}"/>
              </a:ext>
            </a:extLst>
          </p:cNvPr>
          <p:cNvSpPr>
            <a:spLocks noGrp="1"/>
          </p:cNvSpPr>
          <p:nvPr>
            <p:ph type="sldNum" sz="quarter" idx="12"/>
          </p:nvPr>
        </p:nvSpPr>
        <p:spPr/>
        <p:txBody>
          <a:bodyPr/>
          <a:lstStyle/>
          <a:p>
            <a:fld id="{6B4E0378-F1FC-4AF2-9F01-016CB8487E3A}" type="slidenum">
              <a:rPr lang="it-IT" smtClean="0"/>
              <a:t>‹N›</a:t>
            </a:fld>
            <a:endParaRPr lang="it-IT"/>
          </a:p>
        </p:txBody>
      </p:sp>
    </p:spTree>
    <p:extLst>
      <p:ext uri="{BB962C8B-B14F-4D97-AF65-F5344CB8AC3E}">
        <p14:creationId xmlns:p14="http://schemas.microsoft.com/office/powerpoint/2010/main" val="8885393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3AAED5-E4FC-40B3-AE92-1F010F7830C3}"/>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13B6D45C-1F36-4531-ABE0-265A12BF140E}"/>
              </a:ext>
            </a:extLst>
          </p:cNvPr>
          <p:cNvSpPr>
            <a:spLocks noGrp="1"/>
          </p:cNvSpPr>
          <p:nvPr>
            <p:ph idx="1"/>
          </p:nvPr>
        </p:nvSpPr>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1CFC187-BBE2-4700-9C54-CAFF44675BB3}"/>
              </a:ext>
            </a:extLst>
          </p:cNvPr>
          <p:cNvSpPr>
            <a:spLocks noGrp="1"/>
          </p:cNvSpPr>
          <p:nvPr>
            <p:ph type="dt" sz="half" idx="10"/>
          </p:nvPr>
        </p:nvSpPr>
        <p:spPr/>
        <p:txBody>
          <a:bodyPr/>
          <a:lstStyle/>
          <a:p>
            <a:fld id="{71C56CD8-BE17-4AAF-ABA7-ABEC01727230}" type="datetimeFigureOut">
              <a:rPr lang="it-IT" smtClean="0"/>
              <a:t>13/01/2018</a:t>
            </a:fld>
            <a:endParaRPr lang="it-IT"/>
          </a:p>
        </p:txBody>
      </p:sp>
      <p:sp>
        <p:nvSpPr>
          <p:cNvPr id="5" name="Segnaposto piè di pagina 4">
            <a:extLst>
              <a:ext uri="{FF2B5EF4-FFF2-40B4-BE49-F238E27FC236}">
                <a16:creationId xmlns:a16="http://schemas.microsoft.com/office/drawing/2014/main" id="{0693C3F0-FD08-4BEE-A65C-21E4BB8E933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21FF0C8-48B1-46EF-9147-0EA554595B10}"/>
              </a:ext>
            </a:extLst>
          </p:cNvPr>
          <p:cNvSpPr>
            <a:spLocks noGrp="1"/>
          </p:cNvSpPr>
          <p:nvPr>
            <p:ph type="sldNum" sz="quarter" idx="12"/>
          </p:nvPr>
        </p:nvSpPr>
        <p:spPr/>
        <p:txBody>
          <a:bodyPr/>
          <a:lstStyle/>
          <a:p>
            <a:fld id="{6B4E0378-F1FC-4AF2-9F01-016CB8487E3A}" type="slidenum">
              <a:rPr lang="it-IT" smtClean="0"/>
              <a:t>‹N›</a:t>
            </a:fld>
            <a:endParaRPr lang="it-IT"/>
          </a:p>
        </p:txBody>
      </p:sp>
    </p:spTree>
    <p:extLst>
      <p:ext uri="{BB962C8B-B14F-4D97-AF65-F5344CB8AC3E}">
        <p14:creationId xmlns:p14="http://schemas.microsoft.com/office/powerpoint/2010/main" val="18128619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F06FAD-480B-498B-AE6E-D6E374296D83}"/>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F9FEC455-ED23-4FA6-B3BD-0000F06EB6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4" name="Segnaposto data 3">
            <a:extLst>
              <a:ext uri="{FF2B5EF4-FFF2-40B4-BE49-F238E27FC236}">
                <a16:creationId xmlns:a16="http://schemas.microsoft.com/office/drawing/2014/main" id="{A44D6336-9949-4CCC-8B54-89D21DCACB12}"/>
              </a:ext>
            </a:extLst>
          </p:cNvPr>
          <p:cNvSpPr>
            <a:spLocks noGrp="1"/>
          </p:cNvSpPr>
          <p:nvPr>
            <p:ph type="dt" sz="half" idx="10"/>
          </p:nvPr>
        </p:nvSpPr>
        <p:spPr/>
        <p:txBody>
          <a:bodyPr/>
          <a:lstStyle/>
          <a:p>
            <a:fld id="{71C56CD8-BE17-4AAF-ABA7-ABEC01727230}" type="datetimeFigureOut">
              <a:rPr lang="it-IT" smtClean="0"/>
              <a:t>13/01/2018</a:t>
            </a:fld>
            <a:endParaRPr lang="it-IT"/>
          </a:p>
        </p:txBody>
      </p:sp>
      <p:sp>
        <p:nvSpPr>
          <p:cNvPr id="5" name="Segnaposto piè di pagina 4">
            <a:extLst>
              <a:ext uri="{FF2B5EF4-FFF2-40B4-BE49-F238E27FC236}">
                <a16:creationId xmlns:a16="http://schemas.microsoft.com/office/drawing/2014/main" id="{3745B244-FA51-4F1B-9286-D2A98BF1BCF4}"/>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A476152-358D-419C-809B-CEA88265D512}"/>
              </a:ext>
            </a:extLst>
          </p:cNvPr>
          <p:cNvSpPr>
            <a:spLocks noGrp="1"/>
          </p:cNvSpPr>
          <p:nvPr>
            <p:ph type="sldNum" sz="quarter" idx="12"/>
          </p:nvPr>
        </p:nvSpPr>
        <p:spPr/>
        <p:txBody>
          <a:bodyPr/>
          <a:lstStyle/>
          <a:p>
            <a:fld id="{6B4E0378-F1FC-4AF2-9F01-016CB8487E3A}" type="slidenum">
              <a:rPr lang="it-IT" smtClean="0"/>
              <a:t>‹N›</a:t>
            </a:fld>
            <a:endParaRPr lang="it-IT"/>
          </a:p>
        </p:txBody>
      </p:sp>
    </p:spTree>
    <p:extLst>
      <p:ext uri="{BB962C8B-B14F-4D97-AF65-F5344CB8AC3E}">
        <p14:creationId xmlns:p14="http://schemas.microsoft.com/office/powerpoint/2010/main" val="3824271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CB030A9-001A-468D-9632-F1A9F82A676C}"/>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09C933C2-E246-4070-B853-9197BFF39575}"/>
              </a:ext>
            </a:extLst>
          </p:cNvPr>
          <p:cNvSpPr>
            <a:spLocks noGrp="1"/>
          </p:cNvSpPr>
          <p:nvPr>
            <p:ph sz="half" idx="1"/>
          </p:nvPr>
        </p:nvSpPr>
        <p:spPr>
          <a:xfrm>
            <a:off x="838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7F248B54-481D-419B-B7A1-8ADB91170FF7}"/>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36A81933-76FB-4931-853A-5DA8939BB626}"/>
              </a:ext>
            </a:extLst>
          </p:cNvPr>
          <p:cNvSpPr>
            <a:spLocks noGrp="1"/>
          </p:cNvSpPr>
          <p:nvPr>
            <p:ph type="dt" sz="half" idx="10"/>
          </p:nvPr>
        </p:nvSpPr>
        <p:spPr/>
        <p:txBody>
          <a:bodyPr/>
          <a:lstStyle/>
          <a:p>
            <a:fld id="{71C56CD8-BE17-4AAF-ABA7-ABEC01727230}" type="datetimeFigureOut">
              <a:rPr lang="it-IT" smtClean="0"/>
              <a:t>13/01/2018</a:t>
            </a:fld>
            <a:endParaRPr lang="it-IT"/>
          </a:p>
        </p:txBody>
      </p:sp>
      <p:sp>
        <p:nvSpPr>
          <p:cNvPr id="6" name="Segnaposto piè di pagina 5">
            <a:extLst>
              <a:ext uri="{FF2B5EF4-FFF2-40B4-BE49-F238E27FC236}">
                <a16:creationId xmlns:a16="http://schemas.microsoft.com/office/drawing/2014/main" id="{3F9AE494-20A9-4E89-9C31-20E733B21FAC}"/>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E707F02E-E457-49B7-8625-B648E516F676}"/>
              </a:ext>
            </a:extLst>
          </p:cNvPr>
          <p:cNvSpPr>
            <a:spLocks noGrp="1"/>
          </p:cNvSpPr>
          <p:nvPr>
            <p:ph type="sldNum" sz="quarter" idx="12"/>
          </p:nvPr>
        </p:nvSpPr>
        <p:spPr/>
        <p:txBody>
          <a:bodyPr/>
          <a:lstStyle/>
          <a:p>
            <a:fld id="{6B4E0378-F1FC-4AF2-9F01-016CB8487E3A}" type="slidenum">
              <a:rPr lang="it-IT" smtClean="0"/>
              <a:t>‹N›</a:t>
            </a:fld>
            <a:endParaRPr lang="it-IT"/>
          </a:p>
        </p:txBody>
      </p:sp>
    </p:spTree>
    <p:extLst>
      <p:ext uri="{BB962C8B-B14F-4D97-AF65-F5344CB8AC3E}">
        <p14:creationId xmlns:p14="http://schemas.microsoft.com/office/powerpoint/2010/main" val="5167882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C913C9-63F6-4676-A31A-91B5059FCC76}"/>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C174B61C-5955-497E-8FA5-50A22DA69F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a:extLst>
              <a:ext uri="{FF2B5EF4-FFF2-40B4-BE49-F238E27FC236}">
                <a16:creationId xmlns:a16="http://schemas.microsoft.com/office/drawing/2014/main" id="{BD13AA29-7772-4EC5-9C56-BE084EDA874E}"/>
              </a:ext>
            </a:extLst>
          </p:cNvPr>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85DA879C-091F-490E-AE89-5FB2C9D212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a:extLst>
              <a:ext uri="{FF2B5EF4-FFF2-40B4-BE49-F238E27FC236}">
                <a16:creationId xmlns:a16="http://schemas.microsoft.com/office/drawing/2014/main" id="{1974D3E7-EA4F-4468-8114-3ED4FFD9E73F}"/>
              </a:ext>
            </a:extLst>
          </p:cNvPr>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3884EFD8-F540-491E-9375-62D61A1A0776}"/>
              </a:ext>
            </a:extLst>
          </p:cNvPr>
          <p:cNvSpPr>
            <a:spLocks noGrp="1"/>
          </p:cNvSpPr>
          <p:nvPr>
            <p:ph type="dt" sz="half" idx="10"/>
          </p:nvPr>
        </p:nvSpPr>
        <p:spPr/>
        <p:txBody>
          <a:bodyPr/>
          <a:lstStyle/>
          <a:p>
            <a:fld id="{71C56CD8-BE17-4AAF-ABA7-ABEC01727230}" type="datetimeFigureOut">
              <a:rPr lang="it-IT" smtClean="0"/>
              <a:t>13/01/2018</a:t>
            </a:fld>
            <a:endParaRPr lang="it-IT"/>
          </a:p>
        </p:txBody>
      </p:sp>
      <p:sp>
        <p:nvSpPr>
          <p:cNvPr id="8" name="Segnaposto piè di pagina 7">
            <a:extLst>
              <a:ext uri="{FF2B5EF4-FFF2-40B4-BE49-F238E27FC236}">
                <a16:creationId xmlns:a16="http://schemas.microsoft.com/office/drawing/2014/main" id="{0A70EB2D-8DBB-4224-AD01-36191EC8B50F}"/>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646DF84C-1EE7-4B10-BCED-17D1DEADF93F}"/>
              </a:ext>
            </a:extLst>
          </p:cNvPr>
          <p:cNvSpPr>
            <a:spLocks noGrp="1"/>
          </p:cNvSpPr>
          <p:nvPr>
            <p:ph type="sldNum" sz="quarter" idx="12"/>
          </p:nvPr>
        </p:nvSpPr>
        <p:spPr/>
        <p:txBody>
          <a:bodyPr/>
          <a:lstStyle/>
          <a:p>
            <a:fld id="{6B4E0378-F1FC-4AF2-9F01-016CB8487E3A}" type="slidenum">
              <a:rPr lang="it-IT" smtClean="0"/>
              <a:t>‹N›</a:t>
            </a:fld>
            <a:endParaRPr lang="it-IT"/>
          </a:p>
        </p:txBody>
      </p:sp>
    </p:spTree>
    <p:extLst>
      <p:ext uri="{BB962C8B-B14F-4D97-AF65-F5344CB8AC3E}">
        <p14:creationId xmlns:p14="http://schemas.microsoft.com/office/powerpoint/2010/main" val="4899139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C622F4F-7D8C-493C-8209-A0201D27C9B3}"/>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3B852908-95F7-4622-867C-7CB5A71F8A83}"/>
              </a:ext>
            </a:extLst>
          </p:cNvPr>
          <p:cNvSpPr>
            <a:spLocks noGrp="1"/>
          </p:cNvSpPr>
          <p:nvPr>
            <p:ph type="dt" sz="half" idx="10"/>
          </p:nvPr>
        </p:nvSpPr>
        <p:spPr/>
        <p:txBody>
          <a:bodyPr/>
          <a:lstStyle/>
          <a:p>
            <a:fld id="{71C56CD8-BE17-4AAF-ABA7-ABEC01727230}" type="datetimeFigureOut">
              <a:rPr lang="it-IT" smtClean="0"/>
              <a:t>13/01/2018</a:t>
            </a:fld>
            <a:endParaRPr lang="it-IT"/>
          </a:p>
        </p:txBody>
      </p:sp>
      <p:sp>
        <p:nvSpPr>
          <p:cNvPr id="4" name="Segnaposto piè di pagina 3">
            <a:extLst>
              <a:ext uri="{FF2B5EF4-FFF2-40B4-BE49-F238E27FC236}">
                <a16:creationId xmlns:a16="http://schemas.microsoft.com/office/drawing/2014/main" id="{4C9EF12A-272C-4596-B3FA-0C87DD3CC330}"/>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7672DCBF-BE40-417A-B57D-D69DF7856F4D}"/>
              </a:ext>
            </a:extLst>
          </p:cNvPr>
          <p:cNvSpPr>
            <a:spLocks noGrp="1"/>
          </p:cNvSpPr>
          <p:nvPr>
            <p:ph type="sldNum" sz="quarter" idx="12"/>
          </p:nvPr>
        </p:nvSpPr>
        <p:spPr/>
        <p:txBody>
          <a:bodyPr/>
          <a:lstStyle/>
          <a:p>
            <a:fld id="{6B4E0378-F1FC-4AF2-9F01-016CB8487E3A}" type="slidenum">
              <a:rPr lang="it-IT" smtClean="0"/>
              <a:t>‹N›</a:t>
            </a:fld>
            <a:endParaRPr lang="it-IT"/>
          </a:p>
        </p:txBody>
      </p:sp>
    </p:spTree>
    <p:extLst>
      <p:ext uri="{BB962C8B-B14F-4D97-AF65-F5344CB8AC3E}">
        <p14:creationId xmlns:p14="http://schemas.microsoft.com/office/powerpoint/2010/main" val="25661748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7D36C517-887F-48A7-926B-48DDB39D74DC}"/>
              </a:ext>
            </a:extLst>
          </p:cNvPr>
          <p:cNvSpPr>
            <a:spLocks noGrp="1"/>
          </p:cNvSpPr>
          <p:nvPr>
            <p:ph type="dt" sz="half" idx="10"/>
          </p:nvPr>
        </p:nvSpPr>
        <p:spPr/>
        <p:txBody>
          <a:bodyPr/>
          <a:lstStyle/>
          <a:p>
            <a:fld id="{71C56CD8-BE17-4AAF-ABA7-ABEC01727230}" type="datetimeFigureOut">
              <a:rPr lang="it-IT" smtClean="0"/>
              <a:t>13/01/2018</a:t>
            </a:fld>
            <a:endParaRPr lang="it-IT"/>
          </a:p>
        </p:txBody>
      </p:sp>
      <p:sp>
        <p:nvSpPr>
          <p:cNvPr id="3" name="Segnaposto piè di pagina 2">
            <a:extLst>
              <a:ext uri="{FF2B5EF4-FFF2-40B4-BE49-F238E27FC236}">
                <a16:creationId xmlns:a16="http://schemas.microsoft.com/office/drawing/2014/main" id="{E7997B62-F314-4FF4-AE61-6E23F63C54F1}"/>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4D7A790F-42FF-4C96-8C44-F81C36F116E5}"/>
              </a:ext>
            </a:extLst>
          </p:cNvPr>
          <p:cNvSpPr>
            <a:spLocks noGrp="1"/>
          </p:cNvSpPr>
          <p:nvPr>
            <p:ph type="sldNum" sz="quarter" idx="12"/>
          </p:nvPr>
        </p:nvSpPr>
        <p:spPr/>
        <p:txBody>
          <a:bodyPr/>
          <a:lstStyle/>
          <a:p>
            <a:fld id="{6B4E0378-F1FC-4AF2-9F01-016CB8487E3A}" type="slidenum">
              <a:rPr lang="it-IT" smtClean="0"/>
              <a:t>‹N›</a:t>
            </a:fld>
            <a:endParaRPr lang="it-IT"/>
          </a:p>
        </p:txBody>
      </p:sp>
    </p:spTree>
    <p:extLst>
      <p:ext uri="{BB962C8B-B14F-4D97-AF65-F5344CB8AC3E}">
        <p14:creationId xmlns:p14="http://schemas.microsoft.com/office/powerpoint/2010/main" val="41016021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4D468B-614D-489A-86E7-690618BAFA11}"/>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141EA719-1084-4432-BBD5-EAF78F7052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5E622E42-DD0E-482A-AD0E-B8360FA563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57E5EB5E-85AB-485A-B19A-86F5EC9CE8AA}"/>
              </a:ext>
            </a:extLst>
          </p:cNvPr>
          <p:cNvSpPr>
            <a:spLocks noGrp="1"/>
          </p:cNvSpPr>
          <p:nvPr>
            <p:ph type="dt" sz="half" idx="10"/>
          </p:nvPr>
        </p:nvSpPr>
        <p:spPr/>
        <p:txBody>
          <a:bodyPr/>
          <a:lstStyle/>
          <a:p>
            <a:fld id="{71C56CD8-BE17-4AAF-ABA7-ABEC01727230}" type="datetimeFigureOut">
              <a:rPr lang="it-IT" smtClean="0"/>
              <a:t>13/01/2018</a:t>
            </a:fld>
            <a:endParaRPr lang="it-IT"/>
          </a:p>
        </p:txBody>
      </p:sp>
      <p:sp>
        <p:nvSpPr>
          <p:cNvPr id="6" name="Segnaposto piè di pagina 5">
            <a:extLst>
              <a:ext uri="{FF2B5EF4-FFF2-40B4-BE49-F238E27FC236}">
                <a16:creationId xmlns:a16="http://schemas.microsoft.com/office/drawing/2014/main" id="{89E79643-13D7-4520-9175-29EFACD16760}"/>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1A0B3219-7E8A-463A-8919-2ED5A8FF852A}"/>
              </a:ext>
            </a:extLst>
          </p:cNvPr>
          <p:cNvSpPr>
            <a:spLocks noGrp="1"/>
          </p:cNvSpPr>
          <p:nvPr>
            <p:ph type="sldNum" sz="quarter" idx="12"/>
          </p:nvPr>
        </p:nvSpPr>
        <p:spPr/>
        <p:txBody>
          <a:bodyPr/>
          <a:lstStyle/>
          <a:p>
            <a:fld id="{6B4E0378-F1FC-4AF2-9F01-016CB8487E3A}" type="slidenum">
              <a:rPr lang="it-IT" smtClean="0"/>
              <a:t>‹N›</a:t>
            </a:fld>
            <a:endParaRPr lang="it-IT"/>
          </a:p>
        </p:txBody>
      </p:sp>
    </p:spTree>
    <p:extLst>
      <p:ext uri="{BB962C8B-B14F-4D97-AF65-F5344CB8AC3E}">
        <p14:creationId xmlns:p14="http://schemas.microsoft.com/office/powerpoint/2010/main" val="3999363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778BA7-4D56-4AF9-B17E-0621C8C93CEF}"/>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2796DB4F-5847-4D40-9F56-197A22B30C81}"/>
              </a:ext>
            </a:extLst>
          </p:cNvPr>
          <p:cNvSpPr>
            <a:spLocks noGrp="1"/>
          </p:cNvSpPr>
          <p:nvPr>
            <p:ph idx="1"/>
          </p:nvPr>
        </p:nvSpPr>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08B77CE-D8A2-4EC2-967D-FBD9A89B3BDE}"/>
              </a:ext>
            </a:extLst>
          </p:cNvPr>
          <p:cNvSpPr>
            <a:spLocks noGrp="1"/>
          </p:cNvSpPr>
          <p:nvPr>
            <p:ph type="dt" sz="half" idx="10"/>
          </p:nvPr>
        </p:nvSpPr>
        <p:spPr/>
        <p:txBody>
          <a:bodyPr/>
          <a:lstStyle/>
          <a:p>
            <a:fld id="{979C1BB3-01B6-4B0E-938E-3A2DF2863D27}" type="datetimeFigureOut">
              <a:rPr lang="it-IT" smtClean="0"/>
              <a:t>13/01/2018</a:t>
            </a:fld>
            <a:endParaRPr lang="it-IT"/>
          </a:p>
        </p:txBody>
      </p:sp>
      <p:sp>
        <p:nvSpPr>
          <p:cNvPr id="5" name="Segnaposto piè di pagina 4">
            <a:extLst>
              <a:ext uri="{FF2B5EF4-FFF2-40B4-BE49-F238E27FC236}">
                <a16:creationId xmlns:a16="http://schemas.microsoft.com/office/drawing/2014/main" id="{A8B545BF-86DC-4F03-A80F-ADD4CE40462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EE5C4A2-71CF-4832-980A-03C3D274CCE6}"/>
              </a:ext>
            </a:extLst>
          </p:cNvPr>
          <p:cNvSpPr>
            <a:spLocks noGrp="1"/>
          </p:cNvSpPr>
          <p:nvPr>
            <p:ph type="sldNum" sz="quarter" idx="12"/>
          </p:nvPr>
        </p:nvSpPr>
        <p:spPr/>
        <p:txBody>
          <a:bodyPr/>
          <a:lstStyle/>
          <a:p>
            <a:fld id="{BCE58357-D535-4396-9D3B-3FF15F245669}" type="slidenum">
              <a:rPr lang="it-IT" smtClean="0"/>
              <a:t>‹N›</a:t>
            </a:fld>
            <a:endParaRPr lang="it-IT"/>
          </a:p>
        </p:txBody>
      </p:sp>
    </p:spTree>
    <p:extLst>
      <p:ext uri="{BB962C8B-B14F-4D97-AF65-F5344CB8AC3E}">
        <p14:creationId xmlns:p14="http://schemas.microsoft.com/office/powerpoint/2010/main" val="13550979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7D29E1A-1007-4390-864F-86EB2D37AA0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3502E72D-54B5-427B-8040-D383D1FE8A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C5621B95-34E7-43D8-BC7C-5B70528007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C4810321-C68E-4C7A-BDB0-6294C572D91E}"/>
              </a:ext>
            </a:extLst>
          </p:cNvPr>
          <p:cNvSpPr>
            <a:spLocks noGrp="1"/>
          </p:cNvSpPr>
          <p:nvPr>
            <p:ph type="dt" sz="half" idx="10"/>
          </p:nvPr>
        </p:nvSpPr>
        <p:spPr/>
        <p:txBody>
          <a:bodyPr/>
          <a:lstStyle/>
          <a:p>
            <a:fld id="{71C56CD8-BE17-4AAF-ABA7-ABEC01727230}" type="datetimeFigureOut">
              <a:rPr lang="it-IT" smtClean="0"/>
              <a:t>13/01/2018</a:t>
            </a:fld>
            <a:endParaRPr lang="it-IT"/>
          </a:p>
        </p:txBody>
      </p:sp>
      <p:sp>
        <p:nvSpPr>
          <p:cNvPr id="6" name="Segnaposto piè di pagina 5">
            <a:extLst>
              <a:ext uri="{FF2B5EF4-FFF2-40B4-BE49-F238E27FC236}">
                <a16:creationId xmlns:a16="http://schemas.microsoft.com/office/drawing/2014/main" id="{4666DB54-BB26-48FB-9A59-C9F26A1CBA21}"/>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F6AC434-F3B5-4A02-9318-BE1A42B8F6C5}"/>
              </a:ext>
            </a:extLst>
          </p:cNvPr>
          <p:cNvSpPr>
            <a:spLocks noGrp="1"/>
          </p:cNvSpPr>
          <p:nvPr>
            <p:ph type="sldNum" sz="quarter" idx="12"/>
          </p:nvPr>
        </p:nvSpPr>
        <p:spPr/>
        <p:txBody>
          <a:bodyPr/>
          <a:lstStyle/>
          <a:p>
            <a:fld id="{6B4E0378-F1FC-4AF2-9F01-016CB8487E3A}" type="slidenum">
              <a:rPr lang="it-IT" smtClean="0"/>
              <a:t>‹N›</a:t>
            </a:fld>
            <a:endParaRPr lang="it-IT"/>
          </a:p>
        </p:txBody>
      </p:sp>
    </p:spTree>
    <p:extLst>
      <p:ext uri="{BB962C8B-B14F-4D97-AF65-F5344CB8AC3E}">
        <p14:creationId xmlns:p14="http://schemas.microsoft.com/office/powerpoint/2010/main" val="9866416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5DF0C-81E0-4E94-9E4E-7CBE458629F3}"/>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7BBA6AEF-0845-48D5-877B-E02B9641752B}"/>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B817D98-D071-4F43-8221-C7F07AADDFBF}"/>
              </a:ext>
            </a:extLst>
          </p:cNvPr>
          <p:cNvSpPr>
            <a:spLocks noGrp="1"/>
          </p:cNvSpPr>
          <p:nvPr>
            <p:ph type="dt" sz="half" idx="10"/>
          </p:nvPr>
        </p:nvSpPr>
        <p:spPr/>
        <p:txBody>
          <a:bodyPr/>
          <a:lstStyle/>
          <a:p>
            <a:fld id="{71C56CD8-BE17-4AAF-ABA7-ABEC01727230}" type="datetimeFigureOut">
              <a:rPr lang="it-IT" smtClean="0"/>
              <a:t>13/01/2018</a:t>
            </a:fld>
            <a:endParaRPr lang="it-IT"/>
          </a:p>
        </p:txBody>
      </p:sp>
      <p:sp>
        <p:nvSpPr>
          <p:cNvPr id="5" name="Segnaposto piè di pagina 4">
            <a:extLst>
              <a:ext uri="{FF2B5EF4-FFF2-40B4-BE49-F238E27FC236}">
                <a16:creationId xmlns:a16="http://schemas.microsoft.com/office/drawing/2014/main" id="{D195F0F5-A386-42EA-9807-9A562A68842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FF93F73-5B94-4D75-B444-E2313AE82F5A}"/>
              </a:ext>
            </a:extLst>
          </p:cNvPr>
          <p:cNvSpPr>
            <a:spLocks noGrp="1"/>
          </p:cNvSpPr>
          <p:nvPr>
            <p:ph type="sldNum" sz="quarter" idx="12"/>
          </p:nvPr>
        </p:nvSpPr>
        <p:spPr/>
        <p:txBody>
          <a:bodyPr/>
          <a:lstStyle/>
          <a:p>
            <a:fld id="{6B4E0378-F1FC-4AF2-9F01-016CB8487E3A}" type="slidenum">
              <a:rPr lang="it-IT" smtClean="0"/>
              <a:t>‹N›</a:t>
            </a:fld>
            <a:endParaRPr lang="it-IT"/>
          </a:p>
        </p:txBody>
      </p:sp>
    </p:spTree>
    <p:extLst>
      <p:ext uri="{BB962C8B-B14F-4D97-AF65-F5344CB8AC3E}">
        <p14:creationId xmlns:p14="http://schemas.microsoft.com/office/powerpoint/2010/main" val="29932122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5F9B427B-C316-4200-8463-3F3F8A145101}"/>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1847D37B-4C24-4A57-80BD-C02C6E9F4BEB}"/>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46F86F9-BD80-4DF0-92C9-A0E5EFD234A9}"/>
              </a:ext>
            </a:extLst>
          </p:cNvPr>
          <p:cNvSpPr>
            <a:spLocks noGrp="1"/>
          </p:cNvSpPr>
          <p:nvPr>
            <p:ph type="dt" sz="half" idx="10"/>
          </p:nvPr>
        </p:nvSpPr>
        <p:spPr/>
        <p:txBody>
          <a:bodyPr/>
          <a:lstStyle/>
          <a:p>
            <a:fld id="{71C56CD8-BE17-4AAF-ABA7-ABEC01727230}" type="datetimeFigureOut">
              <a:rPr lang="it-IT" smtClean="0"/>
              <a:t>13/01/2018</a:t>
            </a:fld>
            <a:endParaRPr lang="it-IT"/>
          </a:p>
        </p:txBody>
      </p:sp>
      <p:sp>
        <p:nvSpPr>
          <p:cNvPr id="5" name="Segnaposto piè di pagina 4">
            <a:extLst>
              <a:ext uri="{FF2B5EF4-FFF2-40B4-BE49-F238E27FC236}">
                <a16:creationId xmlns:a16="http://schemas.microsoft.com/office/drawing/2014/main" id="{072BB11E-9436-4D35-B705-790B8E6D90E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6CFB02B-116D-4B51-8CB8-7033840276DB}"/>
              </a:ext>
            </a:extLst>
          </p:cNvPr>
          <p:cNvSpPr>
            <a:spLocks noGrp="1"/>
          </p:cNvSpPr>
          <p:nvPr>
            <p:ph type="sldNum" sz="quarter" idx="12"/>
          </p:nvPr>
        </p:nvSpPr>
        <p:spPr/>
        <p:txBody>
          <a:bodyPr/>
          <a:lstStyle/>
          <a:p>
            <a:fld id="{6B4E0378-F1FC-4AF2-9F01-016CB8487E3A}" type="slidenum">
              <a:rPr lang="it-IT" smtClean="0"/>
              <a:t>‹N›</a:t>
            </a:fld>
            <a:endParaRPr lang="it-IT"/>
          </a:p>
        </p:txBody>
      </p:sp>
    </p:spTree>
    <p:extLst>
      <p:ext uri="{BB962C8B-B14F-4D97-AF65-F5344CB8AC3E}">
        <p14:creationId xmlns:p14="http://schemas.microsoft.com/office/powerpoint/2010/main" val="2265679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70827CD-DC9D-4C2E-8908-213D6952C48D}"/>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5B9576DD-55C8-4840-9826-44D0AA92AD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4" name="Segnaposto data 3">
            <a:extLst>
              <a:ext uri="{FF2B5EF4-FFF2-40B4-BE49-F238E27FC236}">
                <a16:creationId xmlns:a16="http://schemas.microsoft.com/office/drawing/2014/main" id="{945BE63F-AF1F-4DC8-A22F-52F5A8C6A27B}"/>
              </a:ext>
            </a:extLst>
          </p:cNvPr>
          <p:cNvSpPr>
            <a:spLocks noGrp="1"/>
          </p:cNvSpPr>
          <p:nvPr>
            <p:ph type="dt" sz="half" idx="10"/>
          </p:nvPr>
        </p:nvSpPr>
        <p:spPr/>
        <p:txBody>
          <a:bodyPr/>
          <a:lstStyle/>
          <a:p>
            <a:fld id="{979C1BB3-01B6-4B0E-938E-3A2DF2863D27}" type="datetimeFigureOut">
              <a:rPr lang="it-IT" smtClean="0"/>
              <a:t>13/01/2018</a:t>
            </a:fld>
            <a:endParaRPr lang="it-IT"/>
          </a:p>
        </p:txBody>
      </p:sp>
      <p:sp>
        <p:nvSpPr>
          <p:cNvPr id="5" name="Segnaposto piè di pagina 4">
            <a:extLst>
              <a:ext uri="{FF2B5EF4-FFF2-40B4-BE49-F238E27FC236}">
                <a16:creationId xmlns:a16="http://schemas.microsoft.com/office/drawing/2014/main" id="{25783CAA-6CAD-464B-8CB5-903E27368BA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755F5ECC-25CB-4230-9878-FC9D1A69C8EA}"/>
              </a:ext>
            </a:extLst>
          </p:cNvPr>
          <p:cNvSpPr>
            <a:spLocks noGrp="1"/>
          </p:cNvSpPr>
          <p:nvPr>
            <p:ph type="sldNum" sz="quarter" idx="12"/>
          </p:nvPr>
        </p:nvSpPr>
        <p:spPr/>
        <p:txBody>
          <a:bodyPr/>
          <a:lstStyle/>
          <a:p>
            <a:fld id="{BCE58357-D535-4396-9D3B-3FF15F245669}" type="slidenum">
              <a:rPr lang="it-IT" smtClean="0"/>
              <a:t>‹N›</a:t>
            </a:fld>
            <a:endParaRPr lang="it-IT"/>
          </a:p>
        </p:txBody>
      </p:sp>
    </p:spTree>
    <p:extLst>
      <p:ext uri="{BB962C8B-B14F-4D97-AF65-F5344CB8AC3E}">
        <p14:creationId xmlns:p14="http://schemas.microsoft.com/office/powerpoint/2010/main" val="2317626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0E6331-96DB-4116-8082-7B4524D0279D}"/>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9E038423-561C-45AB-83BC-982C9B4A8535}"/>
              </a:ext>
            </a:extLst>
          </p:cNvPr>
          <p:cNvSpPr>
            <a:spLocks noGrp="1"/>
          </p:cNvSpPr>
          <p:nvPr>
            <p:ph sz="half" idx="1"/>
          </p:nvPr>
        </p:nvSpPr>
        <p:spPr>
          <a:xfrm>
            <a:off x="838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06C9258E-5146-469F-A9AA-CCF8F946D4DD}"/>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08893DED-3EF6-4E82-9D5A-23010922DB0E}"/>
              </a:ext>
            </a:extLst>
          </p:cNvPr>
          <p:cNvSpPr>
            <a:spLocks noGrp="1"/>
          </p:cNvSpPr>
          <p:nvPr>
            <p:ph type="dt" sz="half" idx="10"/>
          </p:nvPr>
        </p:nvSpPr>
        <p:spPr/>
        <p:txBody>
          <a:bodyPr/>
          <a:lstStyle/>
          <a:p>
            <a:fld id="{979C1BB3-01B6-4B0E-938E-3A2DF2863D27}" type="datetimeFigureOut">
              <a:rPr lang="it-IT" smtClean="0"/>
              <a:t>13/01/2018</a:t>
            </a:fld>
            <a:endParaRPr lang="it-IT"/>
          </a:p>
        </p:txBody>
      </p:sp>
      <p:sp>
        <p:nvSpPr>
          <p:cNvPr id="6" name="Segnaposto piè di pagina 5">
            <a:extLst>
              <a:ext uri="{FF2B5EF4-FFF2-40B4-BE49-F238E27FC236}">
                <a16:creationId xmlns:a16="http://schemas.microsoft.com/office/drawing/2014/main" id="{2517E097-6D80-4FA8-9EB9-DAF770EF15FD}"/>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DE52A3AD-A18C-4C89-8417-2E716CC93DB0}"/>
              </a:ext>
            </a:extLst>
          </p:cNvPr>
          <p:cNvSpPr>
            <a:spLocks noGrp="1"/>
          </p:cNvSpPr>
          <p:nvPr>
            <p:ph type="sldNum" sz="quarter" idx="12"/>
          </p:nvPr>
        </p:nvSpPr>
        <p:spPr/>
        <p:txBody>
          <a:bodyPr/>
          <a:lstStyle/>
          <a:p>
            <a:fld id="{BCE58357-D535-4396-9D3B-3FF15F245669}" type="slidenum">
              <a:rPr lang="it-IT" smtClean="0"/>
              <a:t>‹N›</a:t>
            </a:fld>
            <a:endParaRPr lang="it-IT"/>
          </a:p>
        </p:txBody>
      </p:sp>
    </p:spTree>
    <p:extLst>
      <p:ext uri="{BB962C8B-B14F-4D97-AF65-F5344CB8AC3E}">
        <p14:creationId xmlns:p14="http://schemas.microsoft.com/office/powerpoint/2010/main" val="898258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E0622A-001F-4AFA-A815-8A3EE4E81FE6}"/>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9A6CF231-1503-4778-84ED-16A071B9DE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a:extLst>
              <a:ext uri="{FF2B5EF4-FFF2-40B4-BE49-F238E27FC236}">
                <a16:creationId xmlns:a16="http://schemas.microsoft.com/office/drawing/2014/main" id="{1C2E7EF3-3591-47FD-8DE1-E2A68D78C408}"/>
              </a:ext>
            </a:extLst>
          </p:cNvPr>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DBEC5CE6-9694-42FE-96F6-703A24FEBB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a:extLst>
              <a:ext uri="{FF2B5EF4-FFF2-40B4-BE49-F238E27FC236}">
                <a16:creationId xmlns:a16="http://schemas.microsoft.com/office/drawing/2014/main" id="{96614328-5323-42FA-85DF-D786EA57E6BD}"/>
              </a:ext>
            </a:extLst>
          </p:cNvPr>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FE550D3E-6A9C-48CC-B10B-F7914FD1EFA5}"/>
              </a:ext>
            </a:extLst>
          </p:cNvPr>
          <p:cNvSpPr>
            <a:spLocks noGrp="1"/>
          </p:cNvSpPr>
          <p:nvPr>
            <p:ph type="dt" sz="half" idx="10"/>
          </p:nvPr>
        </p:nvSpPr>
        <p:spPr/>
        <p:txBody>
          <a:bodyPr/>
          <a:lstStyle/>
          <a:p>
            <a:fld id="{979C1BB3-01B6-4B0E-938E-3A2DF2863D27}" type="datetimeFigureOut">
              <a:rPr lang="it-IT" smtClean="0"/>
              <a:t>13/01/2018</a:t>
            </a:fld>
            <a:endParaRPr lang="it-IT"/>
          </a:p>
        </p:txBody>
      </p:sp>
      <p:sp>
        <p:nvSpPr>
          <p:cNvPr id="8" name="Segnaposto piè di pagina 7">
            <a:extLst>
              <a:ext uri="{FF2B5EF4-FFF2-40B4-BE49-F238E27FC236}">
                <a16:creationId xmlns:a16="http://schemas.microsoft.com/office/drawing/2014/main" id="{7988319C-55E1-418D-8100-9F0E90AAE9AF}"/>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BE134D72-7947-446F-A154-9BC6BB7612A6}"/>
              </a:ext>
            </a:extLst>
          </p:cNvPr>
          <p:cNvSpPr>
            <a:spLocks noGrp="1"/>
          </p:cNvSpPr>
          <p:nvPr>
            <p:ph type="sldNum" sz="quarter" idx="12"/>
          </p:nvPr>
        </p:nvSpPr>
        <p:spPr/>
        <p:txBody>
          <a:bodyPr/>
          <a:lstStyle/>
          <a:p>
            <a:fld id="{BCE58357-D535-4396-9D3B-3FF15F245669}" type="slidenum">
              <a:rPr lang="it-IT" smtClean="0"/>
              <a:t>‹N›</a:t>
            </a:fld>
            <a:endParaRPr lang="it-IT"/>
          </a:p>
        </p:txBody>
      </p:sp>
    </p:spTree>
    <p:extLst>
      <p:ext uri="{BB962C8B-B14F-4D97-AF65-F5344CB8AC3E}">
        <p14:creationId xmlns:p14="http://schemas.microsoft.com/office/powerpoint/2010/main" val="18243304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9625B6-689D-4167-A131-D666E00D4FBF}"/>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B52A011C-15A7-4AF8-9736-236E4AC51A4A}"/>
              </a:ext>
            </a:extLst>
          </p:cNvPr>
          <p:cNvSpPr>
            <a:spLocks noGrp="1"/>
          </p:cNvSpPr>
          <p:nvPr>
            <p:ph type="dt" sz="half" idx="10"/>
          </p:nvPr>
        </p:nvSpPr>
        <p:spPr/>
        <p:txBody>
          <a:bodyPr/>
          <a:lstStyle/>
          <a:p>
            <a:fld id="{979C1BB3-01B6-4B0E-938E-3A2DF2863D27}" type="datetimeFigureOut">
              <a:rPr lang="it-IT" smtClean="0"/>
              <a:t>13/01/2018</a:t>
            </a:fld>
            <a:endParaRPr lang="it-IT"/>
          </a:p>
        </p:txBody>
      </p:sp>
      <p:sp>
        <p:nvSpPr>
          <p:cNvPr id="4" name="Segnaposto piè di pagina 3">
            <a:extLst>
              <a:ext uri="{FF2B5EF4-FFF2-40B4-BE49-F238E27FC236}">
                <a16:creationId xmlns:a16="http://schemas.microsoft.com/office/drawing/2014/main" id="{683C28CA-5239-46A8-AACD-DF9DD1E69D16}"/>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CECB197A-82BC-46EB-BD2D-9259265D7E05}"/>
              </a:ext>
            </a:extLst>
          </p:cNvPr>
          <p:cNvSpPr>
            <a:spLocks noGrp="1"/>
          </p:cNvSpPr>
          <p:nvPr>
            <p:ph type="sldNum" sz="quarter" idx="12"/>
          </p:nvPr>
        </p:nvSpPr>
        <p:spPr/>
        <p:txBody>
          <a:bodyPr/>
          <a:lstStyle/>
          <a:p>
            <a:fld id="{BCE58357-D535-4396-9D3B-3FF15F245669}" type="slidenum">
              <a:rPr lang="it-IT" smtClean="0"/>
              <a:t>‹N›</a:t>
            </a:fld>
            <a:endParaRPr lang="it-IT"/>
          </a:p>
        </p:txBody>
      </p:sp>
    </p:spTree>
    <p:extLst>
      <p:ext uri="{BB962C8B-B14F-4D97-AF65-F5344CB8AC3E}">
        <p14:creationId xmlns:p14="http://schemas.microsoft.com/office/powerpoint/2010/main" val="2085695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54360A51-CA14-469F-AA32-7F8B5C523094}"/>
              </a:ext>
            </a:extLst>
          </p:cNvPr>
          <p:cNvSpPr>
            <a:spLocks noGrp="1"/>
          </p:cNvSpPr>
          <p:nvPr>
            <p:ph type="dt" sz="half" idx="10"/>
          </p:nvPr>
        </p:nvSpPr>
        <p:spPr/>
        <p:txBody>
          <a:bodyPr/>
          <a:lstStyle/>
          <a:p>
            <a:fld id="{979C1BB3-01B6-4B0E-938E-3A2DF2863D27}" type="datetimeFigureOut">
              <a:rPr lang="it-IT" smtClean="0"/>
              <a:t>13/01/2018</a:t>
            </a:fld>
            <a:endParaRPr lang="it-IT"/>
          </a:p>
        </p:txBody>
      </p:sp>
      <p:sp>
        <p:nvSpPr>
          <p:cNvPr id="3" name="Segnaposto piè di pagina 2">
            <a:extLst>
              <a:ext uri="{FF2B5EF4-FFF2-40B4-BE49-F238E27FC236}">
                <a16:creationId xmlns:a16="http://schemas.microsoft.com/office/drawing/2014/main" id="{393CC155-CE7D-42D8-B954-6F11BEC74853}"/>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9CD08109-BD7E-4FFE-8180-D69E8339CFC3}"/>
              </a:ext>
            </a:extLst>
          </p:cNvPr>
          <p:cNvSpPr>
            <a:spLocks noGrp="1"/>
          </p:cNvSpPr>
          <p:nvPr>
            <p:ph type="sldNum" sz="quarter" idx="12"/>
          </p:nvPr>
        </p:nvSpPr>
        <p:spPr/>
        <p:txBody>
          <a:bodyPr/>
          <a:lstStyle/>
          <a:p>
            <a:fld id="{BCE58357-D535-4396-9D3B-3FF15F245669}" type="slidenum">
              <a:rPr lang="it-IT" smtClean="0"/>
              <a:t>‹N›</a:t>
            </a:fld>
            <a:endParaRPr lang="it-IT"/>
          </a:p>
        </p:txBody>
      </p:sp>
    </p:spTree>
    <p:extLst>
      <p:ext uri="{BB962C8B-B14F-4D97-AF65-F5344CB8AC3E}">
        <p14:creationId xmlns:p14="http://schemas.microsoft.com/office/powerpoint/2010/main" val="3191450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9E16DE-6866-4E70-8D81-169B4157E14E}"/>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2C9A87D9-E6C3-4D26-8448-CFBA175789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D9AC0DF-2536-4D2C-9AA7-7CD7C159C5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E4AFB240-A504-4700-B53B-62ABCDF07D82}"/>
              </a:ext>
            </a:extLst>
          </p:cNvPr>
          <p:cNvSpPr>
            <a:spLocks noGrp="1"/>
          </p:cNvSpPr>
          <p:nvPr>
            <p:ph type="dt" sz="half" idx="10"/>
          </p:nvPr>
        </p:nvSpPr>
        <p:spPr/>
        <p:txBody>
          <a:bodyPr/>
          <a:lstStyle/>
          <a:p>
            <a:fld id="{979C1BB3-01B6-4B0E-938E-3A2DF2863D27}" type="datetimeFigureOut">
              <a:rPr lang="it-IT" smtClean="0"/>
              <a:t>13/01/2018</a:t>
            </a:fld>
            <a:endParaRPr lang="it-IT"/>
          </a:p>
        </p:txBody>
      </p:sp>
      <p:sp>
        <p:nvSpPr>
          <p:cNvPr id="6" name="Segnaposto piè di pagina 5">
            <a:extLst>
              <a:ext uri="{FF2B5EF4-FFF2-40B4-BE49-F238E27FC236}">
                <a16:creationId xmlns:a16="http://schemas.microsoft.com/office/drawing/2014/main" id="{738FA710-A228-4AA3-A3D0-F7F82D2272E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83650C6-A971-4A70-BA91-F07644403D8C}"/>
              </a:ext>
            </a:extLst>
          </p:cNvPr>
          <p:cNvSpPr>
            <a:spLocks noGrp="1"/>
          </p:cNvSpPr>
          <p:nvPr>
            <p:ph type="sldNum" sz="quarter" idx="12"/>
          </p:nvPr>
        </p:nvSpPr>
        <p:spPr/>
        <p:txBody>
          <a:bodyPr/>
          <a:lstStyle/>
          <a:p>
            <a:fld id="{BCE58357-D535-4396-9D3B-3FF15F245669}" type="slidenum">
              <a:rPr lang="it-IT" smtClean="0"/>
              <a:t>‹N›</a:t>
            </a:fld>
            <a:endParaRPr lang="it-IT"/>
          </a:p>
        </p:txBody>
      </p:sp>
    </p:spTree>
    <p:extLst>
      <p:ext uri="{BB962C8B-B14F-4D97-AF65-F5344CB8AC3E}">
        <p14:creationId xmlns:p14="http://schemas.microsoft.com/office/powerpoint/2010/main" val="2854568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C29885-842B-43FC-8102-6CD3FE19333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3DB96B89-3ADE-44F4-89AC-92C1A31965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08323E53-803D-45D6-994A-BD68B33B20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E7C75FBF-41E6-4D88-B8C6-1DE082C0474B}"/>
              </a:ext>
            </a:extLst>
          </p:cNvPr>
          <p:cNvSpPr>
            <a:spLocks noGrp="1"/>
          </p:cNvSpPr>
          <p:nvPr>
            <p:ph type="dt" sz="half" idx="10"/>
          </p:nvPr>
        </p:nvSpPr>
        <p:spPr/>
        <p:txBody>
          <a:bodyPr/>
          <a:lstStyle/>
          <a:p>
            <a:fld id="{979C1BB3-01B6-4B0E-938E-3A2DF2863D27}" type="datetimeFigureOut">
              <a:rPr lang="it-IT" smtClean="0"/>
              <a:t>13/01/2018</a:t>
            </a:fld>
            <a:endParaRPr lang="it-IT"/>
          </a:p>
        </p:txBody>
      </p:sp>
      <p:sp>
        <p:nvSpPr>
          <p:cNvPr id="6" name="Segnaposto piè di pagina 5">
            <a:extLst>
              <a:ext uri="{FF2B5EF4-FFF2-40B4-BE49-F238E27FC236}">
                <a16:creationId xmlns:a16="http://schemas.microsoft.com/office/drawing/2014/main" id="{A0D9102F-BD35-452E-AF05-92D158AE52B4}"/>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ADD6B4D8-DAEE-4B79-B847-A4B11F885ED0}"/>
              </a:ext>
            </a:extLst>
          </p:cNvPr>
          <p:cNvSpPr>
            <a:spLocks noGrp="1"/>
          </p:cNvSpPr>
          <p:nvPr>
            <p:ph type="sldNum" sz="quarter" idx="12"/>
          </p:nvPr>
        </p:nvSpPr>
        <p:spPr/>
        <p:txBody>
          <a:bodyPr/>
          <a:lstStyle/>
          <a:p>
            <a:fld id="{BCE58357-D535-4396-9D3B-3FF15F245669}" type="slidenum">
              <a:rPr lang="it-IT" smtClean="0"/>
              <a:t>‹N›</a:t>
            </a:fld>
            <a:endParaRPr lang="it-IT"/>
          </a:p>
        </p:txBody>
      </p:sp>
    </p:spTree>
    <p:extLst>
      <p:ext uri="{BB962C8B-B14F-4D97-AF65-F5344CB8AC3E}">
        <p14:creationId xmlns:p14="http://schemas.microsoft.com/office/powerpoint/2010/main" val="3808511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79000"/>
            <a:lum/>
          </a:blip>
          <a:srcRect/>
          <a:stretch>
            <a:fillRect t="-45000" b="-32000"/>
          </a:stretch>
        </a:blipFill>
        <a:effectLst/>
      </p:bgPr>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A6D5E4D1-2E54-4DAB-9767-AA137AC44B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E2E11430-CAFC-4543-AE56-A43D130DB5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89EF4AD-6997-4A77-A37B-844D3A1626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9C1BB3-01B6-4B0E-938E-3A2DF2863D27}" type="datetimeFigureOut">
              <a:rPr lang="it-IT" smtClean="0"/>
              <a:t>13/01/2018</a:t>
            </a:fld>
            <a:endParaRPr lang="it-IT"/>
          </a:p>
        </p:txBody>
      </p:sp>
      <p:sp>
        <p:nvSpPr>
          <p:cNvPr id="5" name="Segnaposto piè di pagina 4">
            <a:extLst>
              <a:ext uri="{FF2B5EF4-FFF2-40B4-BE49-F238E27FC236}">
                <a16:creationId xmlns:a16="http://schemas.microsoft.com/office/drawing/2014/main" id="{F3E8A6A5-D319-411A-B61C-03CA619F5D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6A6B1899-EE0C-48F3-B3DB-F5FE78CB0C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E58357-D535-4396-9D3B-3FF15F245669}" type="slidenum">
              <a:rPr lang="it-IT" smtClean="0"/>
              <a:t>‹N›</a:t>
            </a:fld>
            <a:endParaRPr lang="it-IT"/>
          </a:p>
        </p:txBody>
      </p:sp>
    </p:spTree>
    <p:extLst>
      <p:ext uri="{BB962C8B-B14F-4D97-AF65-F5344CB8AC3E}">
        <p14:creationId xmlns:p14="http://schemas.microsoft.com/office/powerpoint/2010/main" val="17061077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45A74784-B8C7-494C-9E84-3C3C4B42C0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4A5B6096-E678-4CE8-9990-64666BB729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AA55959-7F46-43B4-8321-6CAE1388E7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C56CD8-BE17-4AAF-ABA7-ABEC01727230}" type="datetimeFigureOut">
              <a:rPr lang="it-IT" smtClean="0"/>
              <a:t>13/01/2018</a:t>
            </a:fld>
            <a:endParaRPr lang="it-IT"/>
          </a:p>
        </p:txBody>
      </p:sp>
      <p:sp>
        <p:nvSpPr>
          <p:cNvPr id="5" name="Segnaposto piè di pagina 4">
            <a:extLst>
              <a:ext uri="{FF2B5EF4-FFF2-40B4-BE49-F238E27FC236}">
                <a16:creationId xmlns:a16="http://schemas.microsoft.com/office/drawing/2014/main" id="{D9E9230F-9623-4AE7-8F53-715F15060F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C486FB0F-1719-4066-A91A-DE1BBED109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4E0378-F1FC-4AF2-9F01-016CB8487E3A}" type="slidenum">
              <a:rPr lang="it-IT" smtClean="0"/>
              <a:t>‹N›</a:t>
            </a:fld>
            <a:endParaRPr lang="it-IT"/>
          </a:p>
        </p:txBody>
      </p:sp>
    </p:spTree>
    <p:extLst>
      <p:ext uri="{BB962C8B-B14F-4D97-AF65-F5344CB8AC3E}">
        <p14:creationId xmlns:p14="http://schemas.microsoft.com/office/powerpoint/2010/main" val="282948311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slideLayout" Target="../slideLayouts/slideLayout12.xml"/><Relationship Id="rId7" Type="http://schemas.openxmlformats.org/officeDocument/2006/relationships/image" Target="../media/image27.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1.png"/><Relationship Id="rId1" Type="http://schemas.openxmlformats.org/officeDocument/2006/relationships/slideLayout" Target="../slideLayouts/slideLayout12.xml"/><Relationship Id="rId5" Type="http://schemas.openxmlformats.org/officeDocument/2006/relationships/image" Target="../media/image15.jp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F7B04435-5195-4082-90A0-71E0F26CEEE1}"/>
              </a:ext>
            </a:extLst>
          </p:cNvPr>
          <p:cNvSpPr txBox="1"/>
          <p:nvPr/>
        </p:nvSpPr>
        <p:spPr>
          <a:xfrm>
            <a:off x="555369" y="2080051"/>
            <a:ext cx="5540631" cy="1107996"/>
          </a:xfrm>
          <a:prstGeom prst="rect">
            <a:avLst/>
          </a:prstGeom>
          <a:noFill/>
          <a:effectLst>
            <a:reflection blurRad="63500" stA="51000" endPos="0" dist="50800" dir="5400000" sy="-100000" algn="bl" rotWithShape="0"/>
          </a:effectLst>
        </p:spPr>
        <p:txBody>
          <a:bodyPr wrap="square" rtlCol="0">
            <a:spAutoFit/>
          </a:bodyPr>
          <a:lstStyle/>
          <a:p>
            <a:r>
              <a:rPr lang="it-IT" sz="6600" b="1" dirty="0">
                <a:solidFill>
                  <a:schemeClr val="bg1"/>
                </a:solidFill>
                <a:effectLst>
                  <a:glow>
                    <a:schemeClr val="accent1">
                      <a:alpha val="40000"/>
                    </a:schemeClr>
                  </a:glow>
                </a:effectLst>
                <a:latin typeface="+mj-lt"/>
              </a:rPr>
              <a:t>Can be </a:t>
            </a:r>
            <a:r>
              <a:rPr lang="it-IT" sz="6600" b="1" dirty="0" err="1">
                <a:solidFill>
                  <a:schemeClr val="bg1"/>
                </a:solidFill>
                <a:effectLst>
                  <a:glow>
                    <a:schemeClr val="accent1">
                      <a:alpha val="40000"/>
                    </a:schemeClr>
                  </a:glow>
                </a:effectLst>
                <a:latin typeface="+mj-lt"/>
              </a:rPr>
              <a:t>civil</a:t>
            </a:r>
            <a:endParaRPr lang="it-IT" sz="6600" b="1" dirty="0">
              <a:solidFill>
                <a:schemeClr val="bg1"/>
              </a:solidFill>
              <a:effectLst>
                <a:glow>
                  <a:schemeClr val="accent1">
                    <a:alpha val="40000"/>
                  </a:schemeClr>
                </a:glow>
              </a:effectLst>
              <a:latin typeface="+mj-lt"/>
            </a:endParaRPr>
          </a:p>
        </p:txBody>
      </p:sp>
    </p:spTree>
    <p:extLst>
      <p:ext uri="{BB962C8B-B14F-4D97-AF65-F5344CB8AC3E}">
        <p14:creationId xmlns:p14="http://schemas.microsoft.com/office/powerpoint/2010/main" val="1670500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C8BCE1-16D5-4554-89B1-BF83D62AB0B3}"/>
              </a:ext>
            </a:extLst>
          </p:cNvPr>
          <p:cNvSpPr>
            <a:spLocks noGrp="1"/>
          </p:cNvSpPr>
          <p:nvPr>
            <p:ph type="ctrTitle"/>
          </p:nvPr>
        </p:nvSpPr>
        <p:spPr>
          <a:xfrm>
            <a:off x="318655" y="0"/>
            <a:ext cx="3810000" cy="1052801"/>
          </a:xfrm>
        </p:spPr>
        <p:txBody>
          <a:bodyPr/>
          <a:lstStyle/>
          <a:p>
            <a:pPr algn="l"/>
            <a:r>
              <a:rPr lang="it-IT" dirty="0" err="1">
                <a:solidFill>
                  <a:schemeClr val="bg1"/>
                </a:solidFill>
              </a:rPr>
              <a:t>LoPy</a:t>
            </a:r>
            <a:r>
              <a:rPr lang="it-IT" dirty="0">
                <a:solidFill>
                  <a:schemeClr val="bg1"/>
                </a:solidFill>
              </a:rPr>
              <a:t> Client</a:t>
            </a:r>
          </a:p>
        </p:txBody>
      </p:sp>
      <p:sp>
        <p:nvSpPr>
          <p:cNvPr id="14" name="CasellaDiTesto 13">
            <a:extLst>
              <a:ext uri="{FF2B5EF4-FFF2-40B4-BE49-F238E27FC236}">
                <a16:creationId xmlns:a16="http://schemas.microsoft.com/office/drawing/2014/main" id="{B28EC23C-F09B-4AB4-BA6D-60F48759416A}"/>
              </a:ext>
            </a:extLst>
          </p:cNvPr>
          <p:cNvSpPr txBox="1"/>
          <p:nvPr/>
        </p:nvSpPr>
        <p:spPr>
          <a:xfrm>
            <a:off x="318655" y="1052801"/>
            <a:ext cx="9829197" cy="175432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err="1">
                <a:ln>
                  <a:noFill/>
                </a:ln>
                <a:solidFill>
                  <a:prstClr val="white"/>
                </a:solidFill>
                <a:effectLst/>
                <a:uLnTx/>
                <a:uFillTx/>
                <a:latin typeface="Calibri Light" panose="020F0302020204030204"/>
                <a:ea typeface="+mn-ea"/>
                <a:cs typeface="+mn-cs"/>
              </a:rPr>
              <a:t>Istanziazione</a:t>
            </a:r>
            <a:r>
              <a:rPr kumimoji="0" lang="it-IT" sz="1800" b="0" i="0" u="none" strike="noStrike" kern="1200" cap="none" spc="0" normalizeH="0" baseline="0" noProof="0" dirty="0">
                <a:ln>
                  <a:noFill/>
                </a:ln>
                <a:solidFill>
                  <a:prstClr val="white"/>
                </a:solidFill>
                <a:effectLst/>
                <a:uLnTx/>
                <a:uFillTx/>
                <a:latin typeface="Calibri Light" panose="020F0302020204030204"/>
                <a:ea typeface="+mn-ea"/>
                <a:cs typeface="+mn-cs"/>
              </a:rPr>
              <a:t> del </a:t>
            </a:r>
            <a:r>
              <a:rPr kumimoji="0" lang="it-IT" sz="1800" b="0" i="0" u="none" strike="noStrike" kern="1200" cap="none" spc="0" normalizeH="0" baseline="0" noProof="0" dirty="0" err="1">
                <a:ln>
                  <a:noFill/>
                </a:ln>
                <a:solidFill>
                  <a:prstClr val="white"/>
                </a:solidFill>
                <a:effectLst/>
                <a:uLnTx/>
                <a:uFillTx/>
                <a:latin typeface="Calibri Light" panose="020F0302020204030204"/>
                <a:ea typeface="+mn-ea"/>
                <a:cs typeface="+mn-cs"/>
              </a:rPr>
              <a:t>socket</a:t>
            </a:r>
            <a:r>
              <a:rPr kumimoji="0" lang="it-IT" sz="1800" b="0" i="0" u="none" strike="noStrike" kern="1200" cap="none" spc="0" normalizeH="0" baseline="0" noProof="0" dirty="0">
                <a:ln>
                  <a:noFill/>
                </a:ln>
                <a:solidFill>
                  <a:prstClr val="white"/>
                </a:solidFill>
                <a:effectLst/>
                <a:uLnTx/>
                <a:uFillTx/>
                <a:latin typeface="Calibri Light" panose="020F0302020204030204"/>
                <a:ea typeface="+mn-ea"/>
                <a:cs typeface="+mn-cs"/>
              </a:rPr>
              <a:t> che verrà utilizzato per comunicare con il </a:t>
            </a:r>
            <a:r>
              <a:rPr kumimoji="0" lang="it-IT" sz="1800" b="0" i="0" u="none" strike="noStrike" kern="1200" cap="none" spc="0" normalizeH="0" baseline="0" noProof="0" dirty="0" err="1">
                <a:ln>
                  <a:noFill/>
                </a:ln>
                <a:solidFill>
                  <a:prstClr val="white"/>
                </a:solidFill>
                <a:effectLst/>
                <a:uLnTx/>
                <a:uFillTx/>
                <a:latin typeface="Calibri Light" panose="020F0302020204030204"/>
                <a:ea typeface="+mn-ea"/>
                <a:cs typeface="+mn-cs"/>
              </a:rPr>
              <a:t>Raspberry</a:t>
            </a:r>
            <a:r>
              <a:rPr kumimoji="0" lang="it-IT" sz="1800" b="0" i="0" u="none" strike="noStrike" kern="1200" cap="none" spc="0" normalizeH="0" baseline="0" noProof="0" dirty="0">
                <a:ln>
                  <a:noFill/>
                </a:ln>
                <a:solidFill>
                  <a:prstClr val="white"/>
                </a:solidFill>
                <a:effectLst/>
                <a:uLnTx/>
                <a:uFillTx/>
                <a:latin typeface="Calibri Light" panose="020F0302020204030204"/>
                <a:ea typeface="+mn-ea"/>
                <a:cs typeface="+mn-cs"/>
              </a:rPr>
              <a:t> </a:t>
            </a:r>
            <a:r>
              <a:rPr kumimoji="0" lang="it-IT" sz="1800" b="0" i="0" u="none" strike="noStrike" kern="1200" cap="none" spc="0" normalizeH="0" baseline="0" noProof="0" dirty="0" err="1">
                <a:ln>
                  <a:noFill/>
                </a:ln>
                <a:solidFill>
                  <a:prstClr val="white"/>
                </a:solidFill>
                <a:effectLst/>
                <a:uLnTx/>
                <a:uFillTx/>
                <a:latin typeface="Calibri Light" panose="020F0302020204030204"/>
                <a:ea typeface="+mn-ea"/>
                <a:cs typeface="+mn-cs"/>
              </a:rPr>
              <a:t>Pi</a:t>
            </a:r>
            <a:r>
              <a:rPr kumimoji="0" lang="it-IT" sz="1800" b="0" i="0" u="none" strike="noStrike" kern="1200" cap="none" spc="0" normalizeH="0" baseline="0" noProof="0" dirty="0">
                <a:ln>
                  <a:noFill/>
                </a:ln>
                <a:solidFill>
                  <a:prstClr val="white"/>
                </a:solidFill>
                <a:effectLst/>
                <a:uLnTx/>
                <a:uFillTx/>
                <a:latin typeface="Calibri Light" panose="020F0302020204030204"/>
                <a:ea typeface="+mn-ea"/>
                <a:cs typeface="+mn-cs"/>
              </a:rPr>
              <a:t> </a:t>
            </a:r>
            <a:r>
              <a:rPr lang="it-IT" dirty="0">
                <a:solidFill>
                  <a:prstClr val="white"/>
                </a:solidFill>
                <a:latin typeface="Calibri Light" panose="020F0302020204030204"/>
              </a:rPr>
              <a:t>che</a:t>
            </a:r>
            <a:r>
              <a:rPr kumimoji="0" lang="it-IT" sz="1800" b="0" i="0" u="none" strike="noStrike" kern="1200" cap="none" spc="0" normalizeH="0" baseline="0" noProof="0" dirty="0">
                <a:ln>
                  <a:noFill/>
                </a:ln>
                <a:solidFill>
                  <a:prstClr val="white"/>
                </a:solidFill>
                <a:effectLst/>
                <a:uLnTx/>
                <a:uFillTx/>
                <a:latin typeface="Calibri Light" panose="020F0302020204030204"/>
                <a:ea typeface="+mn-ea"/>
                <a:cs typeface="+mn-cs"/>
              </a:rPr>
              <a:t> svolgerà il compito di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solidFill>
                <a:effectLst/>
                <a:uLnTx/>
                <a:uFillTx/>
                <a:latin typeface="Calibri Light" panose="020F0302020204030204"/>
                <a:ea typeface="+mn-ea"/>
                <a:cs typeface="+mn-cs"/>
              </a:rPr>
              <a:t>      La costante </a:t>
            </a:r>
            <a:r>
              <a:rPr kumimoji="0" lang="it-IT" sz="1800" b="1" i="0" u="none" strike="noStrike" kern="1200" cap="none" spc="0" normalizeH="0" baseline="0" noProof="0" dirty="0" err="1">
                <a:ln>
                  <a:noFill/>
                </a:ln>
                <a:solidFill>
                  <a:prstClr val="white"/>
                </a:solidFill>
                <a:effectLst/>
                <a:uLnTx/>
                <a:uFillTx/>
                <a:latin typeface="Calibri Light" panose="020F0302020204030204"/>
                <a:ea typeface="+mn-ea"/>
                <a:cs typeface="+mn-cs"/>
              </a:rPr>
              <a:t>socket.AF_INET</a:t>
            </a:r>
            <a:r>
              <a:rPr kumimoji="0" lang="it-IT" sz="1800" b="1" i="0" u="none" strike="noStrike" kern="1200" cap="none" spc="0" normalizeH="0" baseline="0" noProof="0" dirty="0">
                <a:ln>
                  <a:noFill/>
                </a:ln>
                <a:solidFill>
                  <a:prstClr val="white"/>
                </a:solidFill>
                <a:effectLst/>
                <a:uLnTx/>
                <a:uFillTx/>
                <a:latin typeface="Calibri Light" panose="020F0302020204030204"/>
                <a:ea typeface="+mn-ea"/>
                <a:cs typeface="+mn-cs"/>
              </a:rPr>
              <a:t> </a:t>
            </a:r>
            <a:r>
              <a:rPr kumimoji="0" lang="it-IT" sz="1800" b="0" i="0" u="none" strike="noStrike" kern="1200" cap="none" spc="0" normalizeH="0" baseline="0" noProof="0" dirty="0">
                <a:ln>
                  <a:noFill/>
                </a:ln>
                <a:solidFill>
                  <a:prstClr val="white"/>
                </a:solidFill>
                <a:effectLst/>
                <a:uLnTx/>
                <a:uFillTx/>
                <a:latin typeface="Calibri Light" panose="020F0302020204030204"/>
                <a:ea typeface="+mn-ea"/>
                <a:cs typeface="+mn-cs"/>
              </a:rPr>
              <a:t>serve a specificare il dominio sul quale  il network funzionerà ovvero IPv4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solidFill>
                <a:effectLst/>
                <a:uLnTx/>
                <a:uFillTx/>
                <a:latin typeface="Calibri Light" panose="020F0302020204030204"/>
                <a:ea typeface="+mn-ea"/>
                <a:cs typeface="+mn-cs"/>
              </a:rPr>
              <a:t>      La costante </a:t>
            </a:r>
            <a:r>
              <a:rPr kumimoji="0" lang="it-IT" sz="1800" b="1" i="0" u="none" strike="noStrike" kern="1200" cap="none" spc="0" normalizeH="0" baseline="0" noProof="0" dirty="0" err="1">
                <a:ln>
                  <a:noFill/>
                </a:ln>
                <a:solidFill>
                  <a:prstClr val="white"/>
                </a:solidFill>
                <a:effectLst/>
                <a:uLnTx/>
                <a:uFillTx/>
                <a:latin typeface="Calibri Light" panose="020F0302020204030204"/>
                <a:ea typeface="+mn-ea"/>
                <a:cs typeface="+mn-cs"/>
              </a:rPr>
              <a:t>socket.SOCK_STREAM</a:t>
            </a:r>
            <a:r>
              <a:rPr kumimoji="0" lang="it-IT" sz="1800" b="1" i="0" u="none" strike="noStrike" kern="1200" cap="none" spc="0" normalizeH="0" baseline="0" noProof="0" dirty="0">
                <a:ln>
                  <a:noFill/>
                </a:ln>
                <a:solidFill>
                  <a:prstClr val="white"/>
                </a:solidFill>
                <a:effectLst/>
                <a:uLnTx/>
                <a:uFillTx/>
                <a:latin typeface="Calibri Light" panose="020F0302020204030204"/>
                <a:ea typeface="+mn-ea"/>
                <a:cs typeface="+mn-cs"/>
              </a:rPr>
              <a:t> </a:t>
            </a:r>
            <a:r>
              <a:rPr kumimoji="0" lang="it-IT" sz="1800" b="0" i="0" u="none" strike="noStrike" kern="1200" cap="none" spc="0" normalizeH="0" baseline="0" noProof="0" dirty="0">
                <a:ln>
                  <a:noFill/>
                </a:ln>
                <a:solidFill>
                  <a:prstClr val="white"/>
                </a:solidFill>
                <a:effectLst/>
                <a:uLnTx/>
                <a:uFillTx/>
                <a:latin typeface="Calibri Light" panose="020F0302020204030204"/>
                <a:ea typeface="+mn-ea"/>
                <a:cs typeface="+mn-cs"/>
              </a:rPr>
              <a:t>indica che stiamo creando una </a:t>
            </a:r>
            <a:r>
              <a:rPr kumimoji="0" lang="it-IT" sz="1800" b="0" i="0" u="none" strike="noStrike" kern="1200" cap="none" spc="0" normalizeH="0" baseline="0" noProof="0" dirty="0" err="1">
                <a:ln>
                  <a:noFill/>
                </a:ln>
                <a:solidFill>
                  <a:prstClr val="white"/>
                </a:solidFill>
                <a:effectLst/>
                <a:uLnTx/>
                <a:uFillTx/>
                <a:latin typeface="Calibri Light" panose="020F0302020204030204"/>
                <a:ea typeface="+mn-ea"/>
                <a:cs typeface="+mn-cs"/>
              </a:rPr>
              <a:t>socket</a:t>
            </a:r>
            <a:r>
              <a:rPr kumimoji="0" lang="it-IT" sz="1800" b="0" i="0" u="none" strike="noStrike" kern="1200" cap="none" spc="0" normalizeH="0" baseline="0" noProof="0" dirty="0">
                <a:ln>
                  <a:noFill/>
                </a:ln>
                <a:solidFill>
                  <a:prstClr val="white"/>
                </a:solidFill>
                <a:effectLst/>
                <a:uLnTx/>
                <a:uFillTx/>
                <a:latin typeface="Calibri Light" panose="020F0302020204030204"/>
                <a:ea typeface="+mn-ea"/>
                <a:cs typeface="+mn-cs"/>
              </a:rPr>
              <a:t> per una connessione TCP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16" name="Immagine 15">
            <a:extLst>
              <a:ext uri="{FF2B5EF4-FFF2-40B4-BE49-F238E27FC236}">
                <a16:creationId xmlns:a16="http://schemas.microsoft.com/office/drawing/2014/main" id="{7961FD82-EF45-4177-A4F1-53DC9341A8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218" y="2290140"/>
            <a:ext cx="7847194" cy="387645"/>
          </a:xfrm>
          <a:prstGeom prst="rect">
            <a:avLst/>
          </a:prstGeom>
        </p:spPr>
      </p:pic>
      <p:pic>
        <p:nvPicPr>
          <p:cNvPr id="18" name="Immagine 17">
            <a:extLst>
              <a:ext uri="{FF2B5EF4-FFF2-40B4-BE49-F238E27FC236}">
                <a16:creationId xmlns:a16="http://schemas.microsoft.com/office/drawing/2014/main" id="{0AF1C2DD-305A-4F20-ABBB-3CC15A938C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218" y="3235177"/>
            <a:ext cx="6355022" cy="387645"/>
          </a:xfrm>
          <a:prstGeom prst="rect">
            <a:avLst/>
          </a:prstGeom>
        </p:spPr>
      </p:pic>
      <p:sp>
        <p:nvSpPr>
          <p:cNvPr id="3" name="CasellaDiTesto 2">
            <a:extLst>
              <a:ext uri="{FF2B5EF4-FFF2-40B4-BE49-F238E27FC236}">
                <a16:creationId xmlns:a16="http://schemas.microsoft.com/office/drawing/2014/main" id="{5F7930FF-603C-4FF2-98AA-61D89AE31F72}"/>
              </a:ext>
            </a:extLst>
          </p:cNvPr>
          <p:cNvSpPr txBox="1"/>
          <p:nvPr/>
        </p:nvSpPr>
        <p:spPr>
          <a:xfrm>
            <a:off x="318655" y="2743522"/>
            <a:ext cx="10238760" cy="646331"/>
          </a:xfrm>
          <a:prstGeom prst="rect">
            <a:avLst/>
          </a:prstGeom>
          <a:noFill/>
        </p:spPr>
        <p:txBody>
          <a:bodyPr wrap="square" rtlCol="0">
            <a:spAutoFit/>
          </a:bodyPr>
          <a:lstStyle/>
          <a:p>
            <a:pPr marL="285750" indent="-285750">
              <a:buFont typeface="Arial" panose="020B0604020202020204" pitchFamily="34" charset="0"/>
              <a:buChar char="•"/>
            </a:pPr>
            <a:r>
              <a:rPr lang="it-IT" dirty="0">
                <a:solidFill>
                  <a:prstClr val="white"/>
                </a:solidFill>
                <a:latin typeface="Calibri Light" panose="020F0302020204030204"/>
              </a:rPr>
              <a:t>Connessione del client all'indirizzo IP locale del </a:t>
            </a:r>
            <a:r>
              <a:rPr lang="it-IT" dirty="0" err="1">
                <a:solidFill>
                  <a:prstClr val="white"/>
                </a:solidFill>
                <a:latin typeface="Calibri Light" panose="020F0302020204030204"/>
              </a:rPr>
              <a:t>Raspberry</a:t>
            </a:r>
            <a:r>
              <a:rPr lang="it-IT" dirty="0">
                <a:solidFill>
                  <a:prstClr val="white"/>
                </a:solidFill>
                <a:latin typeface="Calibri Light" panose="020F0302020204030204"/>
              </a:rPr>
              <a:t> </a:t>
            </a:r>
            <a:r>
              <a:rPr lang="it-IT" dirty="0" err="1">
                <a:solidFill>
                  <a:prstClr val="white"/>
                </a:solidFill>
                <a:latin typeface="Calibri Light" panose="020F0302020204030204"/>
              </a:rPr>
              <a:t>Pi</a:t>
            </a:r>
            <a:r>
              <a:rPr lang="it-IT" dirty="0">
                <a:solidFill>
                  <a:prstClr val="white"/>
                </a:solidFill>
                <a:latin typeface="Calibri Light" panose="020F0302020204030204"/>
              </a:rPr>
              <a:t>, sulla porta dedicata al server in ascolto.</a:t>
            </a:r>
          </a:p>
          <a:p>
            <a:endParaRPr lang="it-IT" dirty="0"/>
          </a:p>
        </p:txBody>
      </p:sp>
      <p:sp>
        <p:nvSpPr>
          <p:cNvPr id="4" name="CasellaDiTesto 3">
            <a:extLst>
              <a:ext uri="{FF2B5EF4-FFF2-40B4-BE49-F238E27FC236}">
                <a16:creationId xmlns:a16="http://schemas.microsoft.com/office/drawing/2014/main" id="{753A5248-DE06-4126-AF74-06C87F39523C}"/>
              </a:ext>
            </a:extLst>
          </p:cNvPr>
          <p:cNvSpPr txBox="1"/>
          <p:nvPr/>
        </p:nvSpPr>
        <p:spPr>
          <a:xfrm>
            <a:off x="318655" y="3663192"/>
            <a:ext cx="10908145" cy="646331"/>
          </a:xfrm>
          <a:prstGeom prst="rect">
            <a:avLst/>
          </a:prstGeom>
          <a:noFill/>
        </p:spPr>
        <p:txBody>
          <a:bodyPr wrap="square" rtlCol="0">
            <a:spAutoFit/>
          </a:bodyPr>
          <a:lstStyle/>
          <a:p>
            <a:r>
              <a:rPr lang="it-IT" dirty="0">
                <a:solidFill>
                  <a:schemeClr val="bg1"/>
                </a:solidFill>
                <a:latin typeface="+mj-lt"/>
              </a:rPr>
              <a:t>Il corpo del programma è principalmente composto da controlli sul contenitore che all’ occorrenza attivano le seguenti funzionalità :</a:t>
            </a:r>
          </a:p>
        </p:txBody>
      </p:sp>
      <p:pic>
        <p:nvPicPr>
          <p:cNvPr id="8" name="Immagine 7">
            <a:extLst>
              <a:ext uri="{FF2B5EF4-FFF2-40B4-BE49-F238E27FC236}">
                <a16:creationId xmlns:a16="http://schemas.microsoft.com/office/drawing/2014/main" id="{762CF583-B3E8-4129-8A40-CDAD333D37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72727" y="4050872"/>
            <a:ext cx="4166473" cy="2315881"/>
          </a:xfrm>
          <a:prstGeom prst="rect">
            <a:avLst/>
          </a:prstGeom>
        </p:spPr>
      </p:pic>
      <p:sp>
        <p:nvSpPr>
          <p:cNvPr id="5" name="CasellaDiTesto 4">
            <a:extLst>
              <a:ext uri="{FF2B5EF4-FFF2-40B4-BE49-F238E27FC236}">
                <a16:creationId xmlns:a16="http://schemas.microsoft.com/office/drawing/2014/main" id="{1C811D16-0C02-4A4D-A7CA-76187D1AF9EC}"/>
              </a:ext>
            </a:extLst>
          </p:cNvPr>
          <p:cNvSpPr txBox="1"/>
          <p:nvPr/>
        </p:nvSpPr>
        <p:spPr>
          <a:xfrm>
            <a:off x="318655" y="4696446"/>
            <a:ext cx="5329646" cy="923330"/>
          </a:xfrm>
          <a:prstGeom prst="rect">
            <a:avLst/>
          </a:prstGeom>
          <a:noFill/>
        </p:spPr>
        <p:txBody>
          <a:bodyPr wrap="square" rtlCol="0">
            <a:spAutoFit/>
          </a:bodyPr>
          <a:lstStyle/>
          <a:p>
            <a:pPr marL="285750" lvl="0" indent="-285750">
              <a:buFont typeface="Arial" panose="020B0604020202020204" pitchFamily="34" charset="0"/>
              <a:buChar char="•"/>
            </a:pPr>
            <a:r>
              <a:rPr lang="it-IT" dirty="0">
                <a:solidFill>
                  <a:prstClr val="white"/>
                </a:solidFill>
                <a:latin typeface="Calibri Light" panose="020F0302020204030204"/>
              </a:rPr>
              <a:t>Accensione di un led (Blu, Rosso o Giallo) che identifica lo stato del contenitore</a:t>
            </a:r>
          </a:p>
          <a:p>
            <a:endParaRPr lang="it-IT" dirty="0"/>
          </a:p>
        </p:txBody>
      </p:sp>
      <p:sp>
        <p:nvSpPr>
          <p:cNvPr id="6" name="CasellaDiTesto 5">
            <a:extLst>
              <a:ext uri="{FF2B5EF4-FFF2-40B4-BE49-F238E27FC236}">
                <a16:creationId xmlns:a16="http://schemas.microsoft.com/office/drawing/2014/main" id="{8E2CE463-6714-4C84-B8E4-C69C14159365}"/>
              </a:ext>
            </a:extLst>
          </p:cNvPr>
          <p:cNvSpPr txBox="1"/>
          <p:nvPr/>
        </p:nvSpPr>
        <p:spPr>
          <a:xfrm>
            <a:off x="318655" y="5343534"/>
            <a:ext cx="5925391" cy="923330"/>
          </a:xfrm>
          <a:prstGeom prst="rect">
            <a:avLst/>
          </a:prstGeom>
          <a:noFill/>
        </p:spPr>
        <p:txBody>
          <a:bodyPr wrap="square" rtlCol="0">
            <a:spAutoFit/>
          </a:bodyPr>
          <a:lstStyle/>
          <a:p>
            <a:pPr lvl="0"/>
            <a:endParaRPr lang="it-IT" dirty="0">
              <a:solidFill>
                <a:prstClr val="white"/>
              </a:solidFill>
              <a:latin typeface="Calibri Light" panose="020F0302020204030204"/>
            </a:endParaRPr>
          </a:p>
          <a:p>
            <a:pPr marL="285750" lvl="0" indent="-285750">
              <a:buFont typeface="Arial" panose="020B0604020202020204" pitchFamily="34" charset="0"/>
              <a:buChar char="•"/>
            </a:pPr>
            <a:r>
              <a:rPr lang="it-IT" dirty="0">
                <a:solidFill>
                  <a:prstClr val="white"/>
                </a:solidFill>
                <a:latin typeface="Calibri Light" panose="020F0302020204030204"/>
              </a:rPr>
              <a:t>Inoltro di un messaggio mediante il </a:t>
            </a:r>
            <a:r>
              <a:rPr lang="it-IT" dirty="0" err="1">
                <a:solidFill>
                  <a:prstClr val="white"/>
                </a:solidFill>
                <a:latin typeface="Calibri Light" panose="020F0302020204030204"/>
              </a:rPr>
              <a:t>socket</a:t>
            </a:r>
            <a:endParaRPr lang="it-IT" dirty="0">
              <a:solidFill>
                <a:prstClr val="white"/>
              </a:solidFill>
              <a:latin typeface="Calibri Light" panose="020F0302020204030204"/>
            </a:endParaRPr>
          </a:p>
          <a:p>
            <a:endParaRPr lang="it-IT" dirty="0"/>
          </a:p>
        </p:txBody>
      </p:sp>
    </p:spTree>
    <p:extLst>
      <p:ext uri="{BB962C8B-B14F-4D97-AF65-F5344CB8AC3E}">
        <p14:creationId xmlns:p14="http://schemas.microsoft.com/office/powerpoint/2010/main" val="256968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3" grpId="0"/>
      <p:bldP spid="4" grpId="0"/>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6D53884C-E459-4651-B613-E13A9BB88B2F}"/>
              </a:ext>
            </a:extLst>
          </p:cNvPr>
          <p:cNvSpPr>
            <a:spLocks noGrp="1"/>
          </p:cNvSpPr>
          <p:nvPr>
            <p:ph type="ctrTitle"/>
          </p:nvPr>
        </p:nvSpPr>
        <p:spPr>
          <a:xfrm>
            <a:off x="115410" y="90996"/>
            <a:ext cx="5125375" cy="790113"/>
          </a:xfrm>
        </p:spPr>
        <p:txBody>
          <a:bodyPr>
            <a:normAutofit fontScale="90000"/>
          </a:bodyPr>
          <a:lstStyle/>
          <a:p>
            <a:pPr algn="l"/>
            <a:r>
              <a:rPr lang="it-IT" dirty="0" err="1">
                <a:solidFill>
                  <a:schemeClr val="bg1"/>
                </a:solidFill>
              </a:rPr>
              <a:t>Raspberry</a:t>
            </a:r>
            <a:r>
              <a:rPr lang="it-IT" dirty="0">
                <a:solidFill>
                  <a:schemeClr val="bg1"/>
                </a:solidFill>
              </a:rPr>
              <a:t> Server</a:t>
            </a:r>
          </a:p>
        </p:txBody>
      </p:sp>
      <p:sp>
        <p:nvSpPr>
          <p:cNvPr id="4" name="Sottotitolo 2">
            <a:extLst>
              <a:ext uri="{FF2B5EF4-FFF2-40B4-BE49-F238E27FC236}">
                <a16:creationId xmlns:a16="http://schemas.microsoft.com/office/drawing/2014/main" id="{DC323E58-B3EC-459C-AC73-CDC4722C3E32}"/>
              </a:ext>
            </a:extLst>
          </p:cNvPr>
          <p:cNvSpPr>
            <a:spLocks noGrp="1"/>
          </p:cNvSpPr>
          <p:nvPr>
            <p:ph type="subTitle" idx="1"/>
          </p:nvPr>
        </p:nvSpPr>
        <p:spPr>
          <a:xfrm>
            <a:off x="115410" y="1623118"/>
            <a:ext cx="6738235" cy="1626421"/>
          </a:xfrm>
        </p:spPr>
        <p:txBody>
          <a:bodyPr>
            <a:noAutofit/>
          </a:bodyPr>
          <a:lstStyle/>
          <a:p>
            <a:pPr algn="just"/>
            <a:r>
              <a:rPr lang="it-IT" sz="1800" dirty="0">
                <a:solidFill>
                  <a:schemeClr val="bg1"/>
                </a:solidFill>
                <a:latin typeface="+mj-lt"/>
              </a:rPr>
              <a:t>Il </a:t>
            </a:r>
            <a:r>
              <a:rPr lang="it-IT" sz="1800" dirty="0" err="1">
                <a:solidFill>
                  <a:schemeClr val="bg1"/>
                </a:solidFill>
                <a:latin typeface="+mj-lt"/>
              </a:rPr>
              <a:t>Raspberry</a:t>
            </a:r>
            <a:r>
              <a:rPr lang="it-IT" sz="1800" dirty="0">
                <a:solidFill>
                  <a:schemeClr val="bg1"/>
                </a:solidFill>
                <a:latin typeface="+mj-lt"/>
              </a:rPr>
              <a:t> </a:t>
            </a:r>
            <a:r>
              <a:rPr lang="it-IT" sz="1800" dirty="0" err="1">
                <a:solidFill>
                  <a:schemeClr val="bg1"/>
                </a:solidFill>
                <a:latin typeface="+mj-lt"/>
              </a:rPr>
              <a:t>Pi</a:t>
            </a:r>
            <a:r>
              <a:rPr lang="it-IT" sz="1800" dirty="0">
                <a:solidFill>
                  <a:schemeClr val="bg1"/>
                </a:solidFill>
                <a:latin typeface="+mj-lt"/>
              </a:rPr>
              <a:t> è un single-board computer a basso costo sviluppato dalla </a:t>
            </a:r>
            <a:r>
              <a:rPr lang="it-IT" sz="1800" dirty="0" err="1">
                <a:solidFill>
                  <a:schemeClr val="bg1"/>
                </a:solidFill>
                <a:latin typeface="+mj-lt"/>
              </a:rPr>
              <a:t>Raspberry</a:t>
            </a:r>
            <a:r>
              <a:rPr lang="it-IT" sz="1800" dirty="0">
                <a:solidFill>
                  <a:schemeClr val="bg1"/>
                </a:solidFill>
                <a:latin typeface="+mj-lt"/>
              </a:rPr>
              <a:t> </a:t>
            </a:r>
            <a:r>
              <a:rPr lang="it-IT" sz="1800" dirty="0" err="1">
                <a:solidFill>
                  <a:schemeClr val="bg1"/>
                </a:solidFill>
                <a:latin typeface="+mj-lt"/>
              </a:rPr>
              <a:t>Pi</a:t>
            </a:r>
            <a:r>
              <a:rPr lang="it-IT" sz="1800" dirty="0">
                <a:solidFill>
                  <a:schemeClr val="bg1"/>
                </a:solidFill>
                <a:latin typeface="+mj-lt"/>
              </a:rPr>
              <a:t> Foundation e originariamente pensato per stimolare l’interesse nell’informatica tra gli adolescenti. Oggi, esso non offre la potenza di un computer desktop, ma può essere utilizzato per tutte quelle attività che non necessitano delle elevate prestazioni di un PC costoso e ingombrante.</a:t>
            </a:r>
          </a:p>
          <a:p>
            <a:endParaRPr lang="it-IT" sz="1800" dirty="0"/>
          </a:p>
        </p:txBody>
      </p:sp>
      <p:pic>
        <p:nvPicPr>
          <p:cNvPr id="5" name="Immagine 4">
            <a:extLst>
              <a:ext uri="{FF2B5EF4-FFF2-40B4-BE49-F238E27FC236}">
                <a16:creationId xmlns:a16="http://schemas.microsoft.com/office/drawing/2014/main" id="{8011787B-E32D-4BA8-9436-2649768FAD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9229" y="1993067"/>
            <a:ext cx="5408208" cy="3027408"/>
          </a:xfrm>
          <a:prstGeom prst="rect">
            <a:avLst/>
          </a:prstGeom>
        </p:spPr>
      </p:pic>
      <p:sp>
        <p:nvSpPr>
          <p:cNvPr id="6" name="CasellaDiTesto 5">
            <a:extLst>
              <a:ext uri="{FF2B5EF4-FFF2-40B4-BE49-F238E27FC236}">
                <a16:creationId xmlns:a16="http://schemas.microsoft.com/office/drawing/2014/main" id="{C4D4844D-9B89-4AA7-AC00-0D8C16128386}"/>
              </a:ext>
            </a:extLst>
          </p:cNvPr>
          <p:cNvSpPr txBox="1"/>
          <p:nvPr/>
        </p:nvSpPr>
        <p:spPr>
          <a:xfrm>
            <a:off x="151972" y="3783201"/>
            <a:ext cx="6665110" cy="1865126"/>
          </a:xfrm>
          <a:prstGeom prst="rect">
            <a:avLst/>
          </a:prstGeom>
          <a:noFill/>
        </p:spPr>
        <p:txBody>
          <a:bodyPr wrap="square" rtlCol="0">
            <a:spAutoFit/>
          </a:bodyPr>
          <a:lstStyle/>
          <a:p>
            <a:pPr lvl="0" algn="just">
              <a:lnSpc>
                <a:spcPct val="90000"/>
              </a:lnSpc>
              <a:spcBef>
                <a:spcPts val="1000"/>
              </a:spcBef>
            </a:pPr>
            <a:r>
              <a:rPr lang="it-IT" dirty="0">
                <a:solidFill>
                  <a:prstClr val="white"/>
                </a:solidFill>
                <a:latin typeface="Calibri Light" panose="020F0302020204030204"/>
              </a:rPr>
              <a:t>Nella nostra implementazione progettuale si è pensato di adoperare un </a:t>
            </a:r>
            <a:r>
              <a:rPr lang="it-IT" dirty="0" err="1">
                <a:solidFill>
                  <a:prstClr val="white"/>
                </a:solidFill>
                <a:latin typeface="Calibri Light" panose="020F0302020204030204"/>
              </a:rPr>
              <a:t>Raspberry</a:t>
            </a:r>
            <a:r>
              <a:rPr lang="it-IT" dirty="0">
                <a:solidFill>
                  <a:prstClr val="white"/>
                </a:solidFill>
                <a:latin typeface="Calibri Light" panose="020F0302020204030204"/>
              </a:rPr>
              <a:t> </a:t>
            </a:r>
            <a:r>
              <a:rPr lang="it-IT" dirty="0" err="1">
                <a:solidFill>
                  <a:prstClr val="white"/>
                </a:solidFill>
                <a:latin typeface="Calibri Light" panose="020F0302020204030204"/>
              </a:rPr>
              <a:t>Pi</a:t>
            </a:r>
            <a:r>
              <a:rPr lang="it-IT" dirty="0">
                <a:solidFill>
                  <a:prstClr val="white"/>
                </a:solidFill>
                <a:latin typeface="Calibri Light" panose="020F0302020204030204"/>
              </a:rPr>
              <a:t> 3 in quanto integra il </a:t>
            </a:r>
            <a:r>
              <a:rPr lang="it-IT" dirty="0" err="1">
                <a:solidFill>
                  <a:prstClr val="white"/>
                </a:solidFill>
                <a:latin typeface="Calibri Light" panose="020F0302020204030204"/>
              </a:rPr>
              <a:t>WiFi</a:t>
            </a:r>
            <a:r>
              <a:rPr lang="it-IT" dirty="0">
                <a:solidFill>
                  <a:prstClr val="white"/>
                </a:solidFill>
                <a:latin typeface="Calibri Light" panose="020F0302020204030204"/>
              </a:rPr>
              <a:t> 802.11n, protocollo di comunicazione utile alla connessione del </a:t>
            </a:r>
            <a:r>
              <a:rPr lang="it-IT" dirty="0" err="1">
                <a:solidFill>
                  <a:prstClr val="white"/>
                </a:solidFill>
                <a:latin typeface="Calibri Light" panose="020F0302020204030204"/>
              </a:rPr>
              <a:t>LoPy</a:t>
            </a:r>
            <a:r>
              <a:rPr lang="it-IT" dirty="0">
                <a:solidFill>
                  <a:prstClr val="white"/>
                </a:solidFill>
                <a:latin typeface="Calibri Light" panose="020F0302020204030204"/>
              </a:rPr>
              <a:t> che funge da client e dello stesso </a:t>
            </a:r>
            <a:r>
              <a:rPr lang="it-IT" dirty="0" err="1">
                <a:solidFill>
                  <a:prstClr val="white"/>
                </a:solidFill>
                <a:latin typeface="Calibri Light" panose="020F0302020204030204"/>
              </a:rPr>
              <a:t>Raspberry</a:t>
            </a:r>
            <a:r>
              <a:rPr lang="it-IT" dirty="0">
                <a:solidFill>
                  <a:prstClr val="white"/>
                </a:solidFill>
                <a:latin typeface="Calibri Light" panose="020F0302020204030204"/>
              </a:rPr>
              <a:t> il quale agisce da Server. Quest’ultimo, riceve le richieste di segnalazione dai client e offre un servizio che permette l’invio mediante un BOT </a:t>
            </a:r>
            <a:r>
              <a:rPr lang="it-IT" dirty="0" err="1">
                <a:solidFill>
                  <a:prstClr val="white"/>
                </a:solidFill>
                <a:latin typeface="Calibri Light" panose="020F0302020204030204"/>
              </a:rPr>
              <a:t>Telegram</a:t>
            </a:r>
            <a:r>
              <a:rPr lang="it-IT" dirty="0">
                <a:solidFill>
                  <a:prstClr val="white"/>
                </a:solidFill>
                <a:latin typeface="Calibri Light" panose="020F0302020204030204"/>
              </a:rPr>
              <a:t> dei messaggi di notifica.</a:t>
            </a:r>
          </a:p>
          <a:p>
            <a:endParaRPr lang="it-IT" dirty="0"/>
          </a:p>
        </p:txBody>
      </p:sp>
    </p:spTree>
    <p:extLst>
      <p:ext uri="{BB962C8B-B14F-4D97-AF65-F5344CB8AC3E}">
        <p14:creationId xmlns:p14="http://schemas.microsoft.com/office/powerpoint/2010/main" val="768230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itolo 1">
            <a:extLst>
              <a:ext uri="{FF2B5EF4-FFF2-40B4-BE49-F238E27FC236}">
                <a16:creationId xmlns:a16="http://schemas.microsoft.com/office/drawing/2014/main" id="{BE7D7056-E154-495F-B0CE-39BD0CFE34F4}"/>
              </a:ext>
            </a:extLst>
          </p:cNvPr>
          <p:cNvSpPr>
            <a:spLocks noGrp="1"/>
          </p:cNvSpPr>
          <p:nvPr>
            <p:ph type="ctrTitle"/>
          </p:nvPr>
        </p:nvSpPr>
        <p:spPr>
          <a:xfrm>
            <a:off x="115410" y="90996"/>
            <a:ext cx="5125375" cy="790113"/>
          </a:xfrm>
        </p:spPr>
        <p:txBody>
          <a:bodyPr>
            <a:normAutofit fontScale="90000"/>
          </a:bodyPr>
          <a:lstStyle/>
          <a:p>
            <a:pPr algn="l"/>
            <a:r>
              <a:rPr lang="it-IT" dirty="0" err="1">
                <a:solidFill>
                  <a:schemeClr val="bg1"/>
                </a:solidFill>
              </a:rPr>
              <a:t>Raspberry</a:t>
            </a:r>
            <a:r>
              <a:rPr lang="it-IT" dirty="0">
                <a:solidFill>
                  <a:schemeClr val="bg1"/>
                </a:solidFill>
              </a:rPr>
              <a:t> Server</a:t>
            </a:r>
          </a:p>
        </p:txBody>
      </p:sp>
      <p:pic>
        <p:nvPicPr>
          <p:cNvPr id="17" name="Immagine 16">
            <a:extLst>
              <a:ext uri="{FF2B5EF4-FFF2-40B4-BE49-F238E27FC236}">
                <a16:creationId xmlns:a16="http://schemas.microsoft.com/office/drawing/2014/main" id="{E6DB7B01-604A-4A64-92FD-D430BEC5275A}"/>
              </a:ext>
            </a:extLst>
          </p:cNvPr>
          <p:cNvPicPr>
            <a:picLocks noChangeAspect="1"/>
          </p:cNvPicPr>
          <p:nvPr/>
        </p:nvPicPr>
        <p:blipFill>
          <a:blip r:embed="rId3"/>
          <a:stretch>
            <a:fillRect/>
          </a:stretch>
        </p:blipFill>
        <p:spPr>
          <a:xfrm>
            <a:off x="985420" y="1241044"/>
            <a:ext cx="7010094" cy="742950"/>
          </a:xfrm>
          <a:prstGeom prst="rect">
            <a:avLst/>
          </a:prstGeom>
        </p:spPr>
      </p:pic>
      <p:sp>
        <p:nvSpPr>
          <p:cNvPr id="18" name="CasellaDiTesto 17">
            <a:extLst>
              <a:ext uri="{FF2B5EF4-FFF2-40B4-BE49-F238E27FC236}">
                <a16:creationId xmlns:a16="http://schemas.microsoft.com/office/drawing/2014/main" id="{631E5DF3-5F67-4DB0-97FA-BE2826DDD1B2}"/>
              </a:ext>
            </a:extLst>
          </p:cNvPr>
          <p:cNvSpPr txBox="1"/>
          <p:nvPr/>
        </p:nvSpPr>
        <p:spPr>
          <a:xfrm>
            <a:off x="880342" y="867190"/>
            <a:ext cx="6329779" cy="369332"/>
          </a:xfrm>
          <a:prstGeom prst="rect">
            <a:avLst/>
          </a:prstGeom>
          <a:noFill/>
        </p:spPr>
        <p:txBody>
          <a:bodyPr wrap="square" rtlCol="0">
            <a:spAutoFit/>
          </a:bodyPr>
          <a:lstStyle/>
          <a:p>
            <a:pPr marL="285750" indent="-285750" algn="just">
              <a:buFont typeface="Arial" panose="020B0604020202020204" pitchFamily="34" charset="0"/>
              <a:buChar char="•"/>
            </a:pPr>
            <a:r>
              <a:rPr lang="it-IT" dirty="0">
                <a:solidFill>
                  <a:schemeClr val="bg1"/>
                </a:solidFill>
                <a:latin typeface="+mj-lt"/>
              </a:rPr>
              <a:t>Creazione di un’istanza di TCP/IP </a:t>
            </a:r>
            <a:r>
              <a:rPr lang="it-IT" dirty="0" err="1">
                <a:solidFill>
                  <a:schemeClr val="bg1"/>
                </a:solidFill>
                <a:latin typeface="+mj-lt"/>
              </a:rPr>
              <a:t>socket</a:t>
            </a:r>
            <a:endParaRPr lang="it-IT" dirty="0">
              <a:solidFill>
                <a:schemeClr val="bg1"/>
              </a:solidFill>
              <a:latin typeface="+mj-lt"/>
            </a:endParaRPr>
          </a:p>
        </p:txBody>
      </p:sp>
      <p:sp>
        <p:nvSpPr>
          <p:cNvPr id="19" name="CasellaDiTesto 18">
            <a:extLst>
              <a:ext uri="{FF2B5EF4-FFF2-40B4-BE49-F238E27FC236}">
                <a16:creationId xmlns:a16="http://schemas.microsoft.com/office/drawing/2014/main" id="{7D93CBB3-A292-48AB-8490-3463502A107E}"/>
              </a:ext>
            </a:extLst>
          </p:cNvPr>
          <p:cNvSpPr txBox="1"/>
          <p:nvPr/>
        </p:nvSpPr>
        <p:spPr>
          <a:xfrm>
            <a:off x="985420" y="2058990"/>
            <a:ext cx="6963045" cy="646331"/>
          </a:xfrm>
          <a:prstGeom prst="rect">
            <a:avLst/>
          </a:prstGeom>
          <a:noFill/>
        </p:spPr>
        <p:txBody>
          <a:bodyPr wrap="square" rtlCol="0">
            <a:spAutoFit/>
          </a:bodyPr>
          <a:lstStyle/>
          <a:p>
            <a:pPr marL="285750" indent="-285750" algn="just">
              <a:buFont typeface="Arial" panose="020B0604020202020204" pitchFamily="34" charset="0"/>
              <a:buChar char="•"/>
            </a:pPr>
            <a:r>
              <a:rPr lang="it-IT" dirty="0" err="1">
                <a:solidFill>
                  <a:schemeClr val="bg1"/>
                </a:solidFill>
                <a:latin typeface="+mj-lt"/>
              </a:rPr>
              <a:t>Bind</a:t>
            </a:r>
            <a:r>
              <a:rPr lang="it-IT" dirty="0">
                <a:solidFill>
                  <a:schemeClr val="bg1"/>
                </a:solidFill>
                <a:latin typeface="+mj-lt"/>
              </a:rPr>
              <a:t> dell'indirizzo IP e della porta (non </a:t>
            </a:r>
            <a:r>
              <a:rPr lang="it-IT" dirty="0" err="1">
                <a:solidFill>
                  <a:schemeClr val="bg1"/>
                </a:solidFill>
                <a:latin typeface="+mj-lt"/>
              </a:rPr>
              <a:t>well-known</a:t>
            </a:r>
            <a:r>
              <a:rPr lang="it-IT" dirty="0">
                <a:solidFill>
                  <a:schemeClr val="bg1"/>
                </a:solidFill>
                <a:latin typeface="+mj-lt"/>
              </a:rPr>
              <a:t>) e assegnazione all'istanza </a:t>
            </a:r>
            <a:r>
              <a:rPr lang="it-IT" dirty="0" err="1">
                <a:solidFill>
                  <a:schemeClr val="bg1"/>
                </a:solidFill>
                <a:latin typeface="+mj-lt"/>
              </a:rPr>
              <a:t>serversocket</a:t>
            </a:r>
            <a:endParaRPr lang="it-IT" dirty="0">
              <a:solidFill>
                <a:schemeClr val="bg1"/>
              </a:solidFill>
              <a:latin typeface="+mj-lt"/>
            </a:endParaRPr>
          </a:p>
        </p:txBody>
      </p:sp>
      <p:pic>
        <p:nvPicPr>
          <p:cNvPr id="20" name="Immagine 19">
            <a:extLst>
              <a:ext uri="{FF2B5EF4-FFF2-40B4-BE49-F238E27FC236}">
                <a16:creationId xmlns:a16="http://schemas.microsoft.com/office/drawing/2014/main" id="{E2920FCB-FC6D-4C99-B615-8E28A4C1D228}"/>
              </a:ext>
            </a:extLst>
          </p:cNvPr>
          <p:cNvPicPr>
            <a:picLocks noChangeAspect="1"/>
          </p:cNvPicPr>
          <p:nvPr/>
        </p:nvPicPr>
        <p:blipFill>
          <a:blip r:embed="rId4"/>
          <a:stretch>
            <a:fillRect/>
          </a:stretch>
        </p:blipFill>
        <p:spPr>
          <a:xfrm>
            <a:off x="985420" y="2693087"/>
            <a:ext cx="6981407" cy="2053698"/>
          </a:xfrm>
          <a:prstGeom prst="rect">
            <a:avLst/>
          </a:prstGeom>
        </p:spPr>
      </p:pic>
      <p:sp>
        <p:nvSpPr>
          <p:cNvPr id="21" name="CasellaDiTesto 20">
            <a:extLst>
              <a:ext uri="{FF2B5EF4-FFF2-40B4-BE49-F238E27FC236}">
                <a16:creationId xmlns:a16="http://schemas.microsoft.com/office/drawing/2014/main" id="{9112462F-0645-4876-BB8A-769B12EC6FD7}"/>
              </a:ext>
            </a:extLst>
          </p:cNvPr>
          <p:cNvSpPr txBox="1"/>
          <p:nvPr/>
        </p:nvSpPr>
        <p:spPr>
          <a:xfrm>
            <a:off x="985419" y="4867683"/>
            <a:ext cx="7010093" cy="369332"/>
          </a:xfrm>
          <a:prstGeom prst="rect">
            <a:avLst/>
          </a:prstGeom>
          <a:noFill/>
        </p:spPr>
        <p:txBody>
          <a:bodyPr wrap="square" rtlCol="0">
            <a:spAutoFit/>
          </a:bodyPr>
          <a:lstStyle/>
          <a:p>
            <a:pPr marL="285750" indent="-285750">
              <a:buFont typeface="Arial" panose="020B0604020202020204" pitchFamily="34" charset="0"/>
              <a:buChar char="•"/>
            </a:pPr>
            <a:r>
              <a:rPr lang="it-IT" dirty="0">
                <a:solidFill>
                  <a:schemeClr val="bg1"/>
                </a:solidFill>
                <a:latin typeface="+mj-lt"/>
              </a:rPr>
              <a:t>Abilitazione del server </a:t>
            </a:r>
            <a:r>
              <a:rPr lang="it-IT" dirty="0" err="1">
                <a:solidFill>
                  <a:schemeClr val="bg1"/>
                </a:solidFill>
                <a:latin typeface="+mj-lt"/>
              </a:rPr>
              <a:t>socket</a:t>
            </a:r>
            <a:r>
              <a:rPr lang="it-IT" dirty="0">
                <a:solidFill>
                  <a:schemeClr val="bg1"/>
                </a:solidFill>
                <a:latin typeface="+mj-lt"/>
              </a:rPr>
              <a:t>, che potrà accettare al più 10 connessioni</a:t>
            </a:r>
          </a:p>
        </p:txBody>
      </p:sp>
      <p:pic>
        <p:nvPicPr>
          <p:cNvPr id="22" name="Immagine 21">
            <a:extLst>
              <a:ext uri="{FF2B5EF4-FFF2-40B4-BE49-F238E27FC236}">
                <a16:creationId xmlns:a16="http://schemas.microsoft.com/office/drawing/2014/main" id="{3305D1F1-D55C-46D8-ACAB-C54C65602492}"/>
              </a:ext>
            </a:extLst>
          </p:cNvPr>
          <p:cNvPicPr>
            <a:picLocks noChangeAspect="1"/>
          </p:cNvPicPr>
          <p:nvPr/>
        </p:nvPicPr>
        <p:blipFill>
          <a:blip r:embed="rId5"/>
          <a:stretch>
            <a:fillRect/>
          </a:stretch>
        </p:blipFill>
        <p:spPr>
          <a:xfrm>
            <a:off x="985419" y="5275825"/>
            <a:ext cx="2296359" cy="327212"/>
          </a:xfrm>
          <a:prstGeom prst="rect">
            <a:avLst/>
          </a:prstGeom>
        </p:spPr>
      </p:pic>
      <p:sp>
        <p:nvSpPr>
          <p:cNvPr id="23" name="CasellaDiTesto 22">
            <a:extLst>
              <a:ext uri="{FF2B5EF4-FFF2-40B4-BE49-F238E27FC236}">
                <a16:creationId xmlns:a16="http://schemas.microsoft.com/office/drawing/2014/main" id="{C9CC5AF5-8F67-4C37-A10D-CB00BDE74F20}"/>
              </a:ext>
            </a:extLst>
          </p:cNvPr>
          <p:cNvSpPr txBox="1"/>
          <p:nvPr/>
        </p:nvSpPr>
        <p:spPr>
          <a:xfrm>
            <a:off x="985419" y="5721334"/>
            <a:ext cx="7028458" cy="369332"/>
          </a:xfrm>
          <a:prstGeom prst="rect">
            <a:avLst/>
          </a:prstGeom>
          <a:noFill/>
        </p:spPr>
        <p:txBody>
          <a:bodyPr wrap="square" rtlCol="0">
            <a:spAutoFit/>
          </a:bodyPr>
          <a:lstStyle/>
          <a:p>
            <a:pPr marL="285750" indent="-285750" algn="just">
              <a:buFont typeface="Arial" panose="020B0604020202020204" pitchFamily="34" charset="0"/>
              <a:buChar char="•"/>
            </a:pPr>
            <a:r>
              <a:rPr lang="it-IT" dirty="0">
                <a:solidFill>
                  <a:schemeClr val="bg1"/>
                </a:solidFill>
                <a:latin typeface="+mj-lt"/>
              </a:rPr>
              <a:t>Viene accettata una connessione tra il server e il client</a:t>
            </a:r>
          </a:p>
        </p:txBody>
      </p:sp>
      <p:pic>
        <p:nvPicPr>
          <p:cNvPr id="24" name="Immagine 23">
            <a:extLst>
              <a:ext uri="{FF2B5EF4-FFF2-40B4-BE49-F238E27FC236}">
                <a16:creationId xmlns:a16="http://schemas.microsoft.com/office/drawing/2014/main" id="{BC74A0EE-94EB-47AB-876D-8B17096E748A}"/>
              </a:ext>
            </a:extLst>
          </p:cNvPr>
          <p:cNvPicPr>
            <a:picLocks noChangeAspect="1"/>
          </p:cNvPicPr>
          <p:nvPr/>
        </p:nvPicPr>
        <p:blipFill>
          <a:blip r:embed="rId6"/>
          <a:stretch>
            <a:fillRect/>
          </a:stretch>
        </p:blipFill>
        <p:spPr>
          <a:xfrm>
            <a:off x="995752" y="6090666"/>
            <a:ext cx="6329780" cy="514350"/>
          </a:xfrm>
          <a:prstGeom prst="rect">
            <a:avLst/>
          </a:prstGeom>
        </p:spPr>
      </p:pic>
    </p:spTree>
    <p:extLst>
      <p:ext uri="{BB962C8B-B14F-4D97-AF65-F5344CB8AC3E}">
        <p14:creationId xmlns:p14="http://schemas.microsoft.com/office/powerpoint/2010/main" val="2845640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9" grpId="0"/>
      <p:bldP spid="21"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olo 1">
            <a:extLst>
              <a:ext uri="{FF2B5EF4-FFF2-40B4-BE49-F238E27FC236}">
                <a16:creationId xmlns:a16="http://schemas.microsoft.com/office/drawing/2014/main" id="{0EE89475-1D51-41E7-9118-25BC2A41DB64}"/>
              </a:ext>
            </a:extLst>
          </p:cNvPr>
          <p:cNvSpPr>
            <a:spLocks noGrp="1"/>
          </p:cNvSpPr>
          <p:nvPr>
            <p:ph type="ctrTitle"/>
          </p:nvPr>
        </p:nvSpPr>
        <p:spPr>
          <a:xfrm>
            <a:off x="115410" y="90996"/>
            <a:ext cx="5125375" cy="790113"/>
          </a:xfrm>
        </p:spPr>
        <p:txBody>
          <a:bodyPr>
            <a:normAutofit fontScale="90000"/>
          </a:bodyPr>
          <a:lstStyle/>
          <a:p>
            <a:pPr algn="l"/>
            <a:r>
              <a:rPr lang="it-IT" dirty="0" err="1">
                <a:solidFill>
                  <a:schemeClr val="bg1"/>
                </a:solidFill>
              </a:rPr>
              <a:t>Raspberry</a:t>
            </a:r>
            <a:r>
              <a:rPr lang="it-IT" dirty="0">
                <a:solidFill>
                  <a:schemeClr val="bg1"/>
                </a:solidFill>
              </a:rPr>
              <a:t> Server</a:t>
            </a:r>
          </a:p>
        </p:txBody>
      </p:sp>
      <p:pic>
        <p:nvPicPr>
          <p:cNvPr id="11" name="Immagine 10">
            <a:extLst>
              <a:ext uri="{FF2B5EF4-FFF2-40B4-BE49-F238E27FC236}">
                <a16:creationId xmlns:a16="http://schemas.microsoft.com/office/drawing/2014/main" id="{519B098F-8A4F-459B-B9AC-DA3F2F5C051D}"/>
              </a:ext>
            </a:extLst>
          </p:cNvPr>
          <p:cNvPicPr>
            <a:picLocks noChangeAspect="1"/>
          </p:cNvPicPr>
          <p:nvPr/>
        </p:nvPicPr>
        <p:blipFill>
          <a:blip r:embed="rId3"/>
          <a:stretch>
            <a:fillRect/>
          </a:stretch>
        </p:blipFill>
        <p:spPr>
          <a:xfrm>
            <a:off x="599584" y="1805153"/>
            <a:ext cx="8427168" cy="4272454"/>
          </a:xfrm>
          <a:prstGeom prst="rect">
            <a:avLst/>
          </a:prstGeom>
        </p:spPr>
      </p:pic>
      <p:sp>
        <p:nvSpPr>
          <p:cNvPr id="12" name="CasellaDiTesto 11">
            <a:extLst>
              <a:ext uri="{FF2B5EF4-FFF2-40B4-BE49-F238E27FC236}">
                <a16:creationId xmlns:a16="http://schemas.microsoft.com/office/drawing/2014/main" id="{82807820-A4AE-463B-8931-1D87A9FF6573}"/>
              </a:ext>
            </a:extLst>
          </p:cNvPr>
          <p:cNvSpPr txBox="1"/>
          <p:nvPr/>
        </p:nvSpPr>
        <p:spPr>
          <a:xfrm>
            <a:off x="599584" y="1112298"/>
            <a:ext cx="5125375" cy="461665"/>
          </a:xfrm>
          <a:prstGeom prst="rect">
            <a:avLst/>
          </a:prstGeom>
          <a:noFill/>
        </p:spPr>
        <p:txBody>
          <a:bodyPr wrap="square" rtlCol="0">
            <a:spAutoFit/>
          </a:bodyPr>
          <a:lstStyle/>
          <a:p>
            <a:r>
              <a:rPr lang="it-IT" sz="2400" dirty="0">
                <a:solidFill>
                  <a:schemeClr val="bg1"/>
                </a:solidFill>
                <a:latin typeface="+mj-lt"/>
              </a:rPr>
              <a:t>Server in ascolto</a:t>
            </a:r>
          </a:p>
        </p:txBody>
      </p:sp>
      <p:sp>
        <p:nvSpPr>
          <p:cNvPr id="13" name="CasellaDiTesto 12">
            <a:extLst>
              <a:ext uri="{FF2B5EF4-FFF2-40B4-BE49-F238E27FC236}">
                <a16:creationId xmlns:a16="http://schemas.microsoft.com/office/drawing/2014/main" id="{B5BE7E2F-DDFA-4E54-BECA-FE6FDEF3A522}"/>
              </a:ext>
            </a:extLst>
          </p:cNvPr>
          <p:cNvSpPr txBox="1"/>
          <p:nvPr/>
        </p:nvSpPr>
        <p:spPr>
          <a:xfrm>
            <a:off x="9111914" y="2574594"/>
            <a:ext cx="2983831" cy="338554"/>
          </a:xfrm>
          <a:prstGeom prst="rect">
            <a:avLst/>
          </a:prstGeom>
          <a:noFill/>
        </p:spPr>
        <p:txBody>
          <a:bodyPr wrap="square" rtlCol="0">
            <a:spAutoFit/>
          </a:bodyPr>
          <a:lstStyle/>
          <a:p>
            <a:r>
              <a:rPr lang="it-IT" sz="1600" dirty="0">
                <a:solidFill>
                  <a:schemeClr val="bg1"/>
                </a:solidFill>
                <a:latin typeface="+mj-lt"/>
              </a:rPr>
              <a:t>Notifica di «Cestino mezzo pieno»</a:t>
            </a:r>
          </a:p>
        </p:txBody>
      </p:sp>
      <p:sp>
        <p:nvSpPr>
          <p:cNvPr id="14" name="CasellaDiTesto 13">
            <a:extLst>
              <a:ext uri="{FF2B5EF4-FFF2-40B4-BE49-F238E27FC236}">
                <a16:creationId xmlns:a16="http://schemas.microsoft.com/office/drawing/2014/main" id="{F5716D16-E8DF-4212-B0E0-74CFDF221010}"/>
              </a:ext>
            </a:extLst>
          </p:cNvPr>
          <p:cNvSpPr txBox="1"/>
          <p:nvPr/>
        </p:nvSpPr>
        <p:spPr>
          <a:xfrm>
            <a:off x="9111913" y="3510741"/>
            <a:ext cx="2983831" cy="338554"/>
          </a:xfrm>
          <a:prstGeom prst="rect">
            <a:avLst/>
          </a:prstGeom>
          <a:noFill/>
        </p:spPr>
        <p:txBody>
          <a:bodyPr wrap="square" rtlCol="0">
            <a:spAutoFit/>
          </a:bodyPr>
          <a:lstStyle/>
          <a:p>
            <a:r>
              <a:rPr lang="it-IT" sz="1600" dirty="0">
                <a:solidFill>
                  <a:schemeClr val="bg1"/>
                </a:solidFill>
                <a:latin typeface="+mj-lt"/>
              </a:rPr>
              <a:t>Notifica di «Cestino pieno»</a:t>
            </a:r>
          </a:p>
        </p:txBody>
      </p:sp>
      <p:sp>
        <p:nvSpPr>
          <p:cNvPr id="15" name="CasellaDiTesto 14">
            <a:extLst>
              <a:ext uri="{FF2B5EF4-FFF2-40B4-BE49-F238E27FC236}">
                <a16:creationId xmlns:a16="http://schemas.microsoft.com/office/drawing/2014/main" id="{CD840A30-82C3-481E-853B-712831D01EF1}"/>
              </a:ext>
            </a:extLst>
          </p:cNvPr>
          <p:cNvSpPr txBox="1"/>
          <p:nvPr/>
        </p:nvSpPr>
        <p:spPr>
          <a:xfrm>
            <a:off x="9111912" y="4862743"/>
            <a:ext cx="2983831" cy="338554"/>
          </a:xfrm>
          <a:prstGeom prst="rect">
            <a:avLst/>
          </a:prstGeom>
          <a:noFill/>
        </p:spPr>
        <p:txBody>
          <a:bodyPr wrap="square" rtlCol="0">
            <a:spAutoFit/>
          </a:bodyPr>
          <a:lstStyle/>
          <a:p>
            <a:r>
              <a:rPr lang="it-IT" sz="1600" dirty="0">
                <a:solidFill>
                  <a:schemeClr val="bg1"/>
                </a:solidFill>
                <a:latin typeface="+mj-lt"/>
              </a:rPr>
              <a:t>Notifica di «Cestino otturato»</a:t>
            </a:r>
          </a:p>
        </p:txBody>
      </p:sp>
    </p:spTree>
    <p:extLst>
      <p:ext uri="{BB962C8B-B14F-4D97-AF65-F5344CB8AC3E}">
        <p14:creationId xmlns:p14="http://schemas.microsoft.com/office/powerpoint/2010/main" val="2578774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14"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8D45A4-15CB-4D0A-994F-B6B5098D2482}"/>
              </a:ext>
            </a:extLst>
          </p:cNvPr>
          <p:cNvSpPr>
            <a:spLocks noGrp="1"/>
          </p:cNvSpPr>
          <p:nvPr>
            <p:ph type="ctrTitle"/>
          </p:nvPr>
        </p:nvSpPr>
        <p:spPr>
          <a:xfrm>
            <a:off x="115410" y="90996"/>
            <a:ext cx="5125375" cy="790113"/>
          </a:xfrm>
        </p:spPr>
        <p:txBody>
          <a:bodyPr>
            <a:normAutofit fontScale="90000"/>
          </a:bodyPr>
          <a:lstStyle/>
          <a:p>
            <a:pPr algn="l"/>
            <a:r>
              <a:rPr lang="it-IT" dirty="0" err="1">
                <a:solidFill>
                  <a:schemeClr val="bg1"/>
                </a:solidFill>
              </a:rPr>
              <a:t>Raspberry</a:t>
            </a:r>
            <a:r>
              <a:rPr lang="it-IT" dirty="0">
                <a:solidFill>
                  <a:schemeClr val="bg1"/>
                </a:solidFill>
              </a:rPr>
              <a:t> Server</a:t>
            </a:r>
          </a:p>
        </p:txBody>
      </p:sp>
      <p:pic>
        <p:nvPicPr>
          <p:cNvPr id="11" name="FINALE">
            <a:hlinkClick r:id="" action="ppaction://media"/>
            <a:extLst>
              <a:ext uri="{FF2B5EF4-FFF2-40B4-BE49-F238E27FC236}">
                <a16:creationId xmlns:a16="http://schemas.microsoft.com/office/drawing/2014/main" id="{46212456-8344-4E10-9A9D-7FCB0095FA3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40064" y="1055179"/>
            <a:ext cx="9001442" cy="5059359"/>
          </a:xfrm>
          <a:prstGeom prst="rect">
            <a:avLst/>
          </a:prstGeom>
        </p:spPr>
      </p:pic>
      <p:pic>
        <p:nvPicPr>
          <p:cNvPr id="4" name="Immagine 3">
            <a:extLst>
              <a:ext uri="{FF2B5EF4-FFF2-40B4-BE49-F238E27FC236}">
                <a16:creationId xmlns:a16="http://schemas.microsoft.com/office/drawing/2014/main" id="{5F078742-151C-4109-99E8-840399DBCD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99206" y="4724752"/>
            <a:ext cx="3303785" cy="893073"/>
          </a:xfrm>
          <a:prstGeom prst="rect">
            <a:avLst/>
          </a:prstGeom>
        </p:spPr>
      </p:pic>
      <p:pic>
        <p:nvPicPr>
          <p:cNvPr id="6" name="Immagine 5">
            <a:extLst>
              <a:ext uri="{FF2B5EF4-FFF2-40B4-BE49-F238E27FC236}">
                <a16:creationId xmlns:a16="http://schemas.microsoft.com/office/drawing/2014/main" id="{A3DB81AF-1343-472F-888C-0DADD81ED03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32678" y="4724752"/>
            <a:ext cx="3236840" cy="1009552"/>
          </a:xfrm>
          <a:prstGeom prst="rect">
            <a:avLst/>
          </a:prstGeom>
        </p:spPr>
      </p:pic>
      <p:pic>
        <p:nvPicPr>
          <p:cNvPr id="8" name="Immagine 7">
            <a:extLst>
              <a:ext uri="{FF2B5EF4-FFF2-40B4-BE49-F238E27FC236}">
                <a16:creationId xmlns:a16="http://schemas.microsoft.com/office/drawing/2014/main" id="{0DD9ADF6-E3A8-4E4D-BB1C-A7C9A9F4FFB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50076" y="4782991"/>
            <a:ext cx="3402044" cy="893074"/>
          </a:xfrm>
          <a:prstGeom prst="rect">
            <a:avLst/>
          </a:prstGeom>
        </p:spPr>
      </p:pic>
    </p:spTree>
    <p:extLst>
      <p:ext uri="{BB962C8B-B14F-4D97-AF65-F5344CB8AC3E}">
        <p14:creationId xmlns:p14="http://schemas.microsoft.com/office/powerpoint/2010/main" val="1447047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42446" fill="hold"/>
                                        <p:tgtEl>
                                          <p:spTgt spid="11"/>
                                        </p:tgtEl>
                                      </p:cBhvr>
                                    </p:cmd>
                                  </p:childTnLst>
                                </p:cTn>
                              </p:par>
                              <p:par>
                                <p:cTn id="12" presetID="10" presetClass="entr" presetSubtype="0" fill="hold" nodeType="withEffect">
                                  <p:stCondLst>
                                    <p:cond delay="153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childTnLst>
                                </p:cTn>
                              </p:par>
                              <p:par>
                                <p:cTn id="15" presetID="10" presetClass="exit" presetSubtype="0" fill="hold" nodeType="withEffect">
                                  <p:stCondLst>
                                    <p:cond delay="18800"/>
                                  </p:stCondLst>
                                  <p:childTnLst>
                                    <p:animEffect transition="out" filter="fade">
                                      <p:cBhvr>
                                        <p:cTn id="16" dur="1000"/>
                                        <p:tgtEl>
                                          <p:spTgt spid="4"/>
                                        </p:tgtEl>
                                      </p:cBhvr>
                                    </p:animEffect>
                                    <p:set>
                                      <p:cBhvr>
                                        <p:cTn id="17" dur="1" fill="hold">
                                          <p:stCondLst>
                                            <p:cond delay="999"/>
                                          </p:stCondLst>
                                        </p:cTn>
                                        <p:tgtEl>
                                          <p:spTgt spid="4"/>
                                        </p:tgtEl>
                                        <p:attrNameLst>
                                          <p:attrName>style.visibility</p:attrName>
                                        </p:attrNameLst>
                                      </p:cBhvr>
                                      <p:to>
                                        <p:strVal val="hidden"/>
                                      </p:to>
                                    </p:set>
                                  </p:childTnLst>
                                </p:cTn>
                              </p:par>
                              <p:par>
                                <p:cTn id="18" presetID="10" presetClass="entr" presetSubtype="0" fill="hold" nodeType="withEffect">
                                  <p:stCondLst>
                                    <p:cond delay="239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childTnLst>
                                </p:cTn>
                              </p:par>
                              <p:par>
                                <p:cTn id="21" presetID="10" presetClass="exit" presetSubtype="0" fill="hold" nodeType="withEffect">
                                  <p:stCondLst>
                                    <p:cond delay="27500"/>
                                  </p:stCondLst>
                                  <p:childTnLst>
                                    <p:animEffect transition="out" filter="fade">
                                      <p:cBhvr>
                                        <p:cTn id="22" dur="1000"/>
                                        <p:tgtEl>
                                          <p:spTgt spid="6"/>
                                        </p:tgtEl>
                                      </p:cBhvr>
                                    </p:animEffect>
                                    <p:set>
                                      <p:cBhvr>
                                        <p:cTn id="23" dur="1" fill="hold">
                                          <p:stCondLst>
                                            <p:cond delay="999"/>
                                          </p:stCondLst>
                                        </p:cTn>
                                        <p:tgtEl>
                                          <p:spTgt spid="6"/>
                                        </p:tgtEl>
                                        <p:attrNameLst>
                                          <p:attrName>style.visibility</p:attrName>
                                        </p:attrNameLst>
                                      </p:cBhvr>
                                      <p:to>
                                        <p:strVal val="hidden"/>
                                      </p:to>
                                    </p:set>
                                  </p:childTnLst>
                                </p:cTn>
                              </p:par>
                              <p:par>
                                <p:cTn id="24" presetID="10" presetClass="entr" presetSubtype="0" fill="hold" nodeType="withEffect">
                                  <p:stCondLst>
                                    <p:cond delay="37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childTnLst>
                                </p:cTn>
                              </p:par>
                              <p:par>
                                <p:cTn id="27" presetID="10" presetClass="exit" presetSubtype="0" fill="hold" nodeType="withEffect">
                                  <p:stCondLst>
                                    <p:cond delay="40500"/>
                                  </p:stCondLst>
                                  <p:childTnLst>
                                    <p:animEffect transition="out" filter="fade">
                                      <p:cBhvr>
                                        <p:cTn id="28" dur="1000"/>
                                        <p:tgtEl>
                                          <p:spTgt spid="8"/>
                                        </p:tgtEl>
                                      </p:cBhvr>
                                    </p:animEffect>
                                    <p:set>
                                      <p:cBhvr>
                                        <p:cTn id="29" dur="1" fill="hold">
                                          <p:stCondLst>
                                            <p:cond delay="999"/>
                                          </p:stCondLst>
                                        </p:cTn>
                                        <p:tgtEl>
                                          <p:spTgt spid="8"/>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4" fill="hold" display="0">
                  <p:stCondLst>
                    <p:cond delay="indefinite"/>
                  </p:stCondLst>
                </p:cTn>
                <p:tgtEl>
                  <p:spTgt spid="11"/>
                </p:tgtEl>
              </p:cMediaNode>
            </p:video>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9000"/>
            <a:lum/>
          </a:blip>
          <a:srcRect/>
          <a:stretch>
            <a:fillRect/>
          </a:stretch>
        </a:blipFill>
        <a:effectLst/>
      </p:bgPr>
    </p:bg>
    <p:spTree>
      <p:nvGrpSpPr>
        <p:cNvPr id="1" name=""/>
        <p:cNvGrpSpPr/>
        <p:nvPr/>
      </p:nvGrpSpPr>
      <p:grpSpPr>
        <a:xfrm>
          <a:off x="0" y="0"/>
          <a:ext cx="0" cy="0"/>
          <a:chOff x="0" y="0"/>
          <a:chExt cx="0" cy="0"/>
        </a:xfrm>
      </p:grpSpPr>
      <p:sp>
        <p:nvSpPr>
          <p:cNvPr id="4" name="CustomShape 1">
            <a:extLst>
              <a:ext uri="{FF2B5EF4-FFF2-40B4-BE49-F238E27FC236}">
                <a16:creationId xmlns:a16="http://schemas.microsoft.com/office/drawing/2014/main" id="{0A4A5BD2-A56C-4D77-9493-DC5B9561C49E}"/>
              </a:ext>
            </a:extLst>
          </p:cNvPr>
          <p:cNvSpPr/>
          <p:nvPr/>
        </p:nvSpPr>
        <p:spPr>
          <a:xfrm>
            <a:off x="481338" y="1256464"/>
            <a:ext cx="5545945" cy="2363429"/>
          </a:xfrm>
          <a:prstGeom prst="rect">
            <a:avLst/>
          </a:prstGeom>
          <a:noFill/>
          <a:ln>
            <a:noFill/>
          </a:ln>
        </p:spPr>
        <p:style>
          <a:lnRef idx="0">
            <a:scrgbClr r="0" g="0" b="0"/>
          </a:lnRef>
          <a:fillRef idx="0">
            <a:scrgbClr r="0" g="0" b="0"/>
          </a:fillRef>
          <a:effectRef idx="0">
            <a:scrgbClr r="0" g="0" b="0"/>
          </a:effectRef>
          <a:fontRef idx="minor"/>
        </p:style>
        <p:txBody>
          <a:bodyPr lIns="71214" tIns="35607" rIns="71214" bIns="35607"/>
          <a:lstStyle/>
          <a:p>
            <a:pPr algn="just">
              <a:lnSpc>
                <a:spcPct val="100000"/>
              </a:lnSpc>
            </a:pPr>
            <a:r>
              <a:rPr lang="it-IT" spc="-1" dirty="0" err="1">
                <a:solidFill>
                  <a:srgbClr val="000000"/>
                </a:solidFill>
                <a:uFill>
                  <a:solidFill>
                    <a:srgbClr val="FFFFFF"/>
                  </a:solidFill>
                </a:uFill>
                <a:latin typeface="Calibri Light"/>
              </a:rPr>
              <a:t>Telegram</a:t>
            </a:r>
            <a:r>
              <a:rPr lang="it-IT" spc="-1" dirty="0">
                <a:solidFill>
                  <a:srgbClr val="000000"/>
                </a:solidFill>
                <a:uFill>
                  <a:solidFill>
                    <a:srgbClr val="FFFFFF"/>
                  </a:solidFill>
                </a:uFill>
                <a:latin typeface="Calibri Light"/>
              </a:rPr>
              <a:t> è una piattaforma di </a:t>
            </a:r>
            <a:r>
              <a:rPr lang="it-IT" i="1" spc="-1" dirty="0">
                <a:solidFill>
                  <a:srgbClr val="000000"/>
                </a:solidFill>
                <a:uFill>
                  <a:solidFill>
                    <a:srgbClr val="FFFFFF"/>
                  </a:solidFill>
                </a:uFill>
                <a:latin typeface="Calibri Light"/>
              </a:rPr>
              <a:t>instant messaging </a:t>
            </a:r>
            <a:r>
              <a:rPr lang="it-IT" spc="-1" dirty="0">
                <a:solidFill>
                  <a:srgbClr val="000000"/>
                </a:solidFill>
                <a:uFill>
                  <a:solidFill>
                    <a:srgbClr val="FFFFFF"/>
                  </a:solidFill>
                </a:uFill>
                <a:latin typeface="Calibri Light"/>
              </a:rPr>
              <a:t>che offre la possibilità di creare dei BOT e di interagire con questi.</a:t>
            </a:r>
            <a:endParaRPr lang="it-IT" spc="-1" dirty="0">
              <a:solidFill>
                <a:srgbClr val="000000"/>
              </a:solidFill>
              <a:uFill>
                <a:solidFill>
                  <a:srgbClr val="FFFFFF"/>
                </a:solidFill>
              </a:uFill>
              <a:latin typeface="Arial"/>
            </a:endParaRPr>
          </a:p>
          <a:p>
            <a:pPr algn="just">
              <a:lnSpc>
                <a:spcPct val="100000"/>
              </a:lnSpc>
            </a:pPr>
            <a:r>
              <a:rPr lang="it-IT" spc="-1" dirty="0">
                <a:solidFill>
                  <a:srgbClr val="000000"/>
                </a:solidFill>
                <a:uFill>
                  <a:solidFill>
                    <a:srgbClr val="FFFFFF"/>
                  </a:solidFill>
                </a:uFill>
                <a:latin typeface="Calibri Light"/>
              </a:rPr>
              <a:t>Per creare il  BOT è necessario aggiungere ai propri contatti il profilo </a:t>
            </a:r>
            <a:r>
              <a:rPr lang="it-IT" b="1" spc="-1" dirty="0" err="1">
                <a:solidFill>
                  <a:srgbClr val="000000"/>
                </a:solidFill>
                <a:uFill>
                  <a:solidFill>
                    <a:srgbClr val="FFFFFF"/>
                  </a:solidFill>
                </a:uFill>
                <a:latin typeface="Calibri Light"/>
              </a:rPr>
              <a:t>BotFather</a:t>
            </a:r>
            <a:r>
              <a:rPr lang="it-IT" b="1" spc="-1" dirty="0">
                <a:solidFill>
                  <a:srgbClr val="000000"/>
                </a:solidFill>
                <a:uFill>
                  <a:solidFill>
                    <a:srgbClr val="FFFFFF"/>
                  </a:solidFill>
                </a:uFill>
                <a:latin typeface="Calibri Light"/>
              </a:rPr>
              <a:t> </a:t>
            </a:r>
            <a:r>
              <a:rPr lang="it-IT" spc="-1" dirty="0">
                <a:solidFill>
                  <a:srgbClr val="000000"/>
                </a:solidFill>
                <a:uFill>
                  <a:solidFill>
                    <a:srgbClr val="FFFFFF"/>
                  </a:solidFill>
                </a:uFill>
                <a:latin typeface="Calibri Light"/>
              </a:rPr>
              <a:t>che fungerà da guida durante il processo di creazione.</a:t>
            </a:r>
            <a:endParaRPr lang="it-IT" spc="-1" dirty="0">
              <a:solidFill>
                <a:srgbClr val="000000"/>
              </a:solidFill>
              <a:uFill>
                <a:solidFill>
                  <a:srgbClr val="FFFFFF"/>
                </a:solidFill>
              </a:uFill>
              <a:latin typeface="Arial"/>
            </a:endParaRPr>
          </a:p>
          <a:p>
            <a:pPr algn="just">
              <a:lnSpc>
                <a:spcPct val="100000"/>
              </a:lnSpc>
            </a:pPr>
            <a:r>
              <a:rPr lang="it-IT" spc="-1" dirty="0">
                <a:solidFill>
                  <a:srgbClr val="000000"/>
                </a:solidFill>
                <a:uFill>
                  <a:solidFill>
                    <a:srgbClr val="FFFFFF"/>
                  </a:solidFill>
                </a:uFill>
                <a:latin typeface="Calibri Light"/>
              </a:rPr>
              <a:t>Sarà richiesto di inserire un </a:t>
            </a:r>
            <a:r>
              <a:rPr lang="it-IT" u="sng" spc="-1" dirty="0">
                <a:solidFill>
                  <a:srgbClr val="000000"/>
                </a:solidFill>
                <a:latin typeface="Calibri Light"/>
              </a:rPr>
              <a:t>nome</a:t>
            </a:r>
            <a:r>
              <a:rPr lang="it-IT" spc="-1" dirty="0">
                <a:solidFill>
                  <a:srgbClr val="000000"/>
                </a:solidFill>
                <a:uFill>
                  <a:solidFill>
                    <a:srgbClr val="FFFFFF"/>
                  </a:solidFill>
                </a:uFill>
                <a:latin typeface="Calibri Light"/>
              </a:rPr>
              <a:t> per il nuovo BOT e successivamente uno </a:t>
            </a:r>
            <a:r>
              <a:rPr lang="it-IT" u="sng" spc="-1" dirty="0">
                <a:solidFill>
                  <a:srgbClr val="000000"/>
                </a:solidFill>
                <a:latin typeface="Calibri Light"/>
              </a:rPr>
              <a:t>username</a:t>
            </a:r>
            <a:r>
              <a:rPr lang="it-IT" spc="-1" dirty="0">
                <a:solidFill>
                  <a:srgbClr val="000000"/>
                </a:solidFill>
                <a:uFill>
                  <a:solidFill>
                    <a:srgbClr val="FFFFFF"/>
                  </a:solidFill>
                </a:uFill>
                <a:latin typeface="Calibri Light"/>
              </a:rPr>
              <a:t>, che deve terminare con "bot". </a:t>
            </a:r>
            <a:endParaRPr lang="it-IT" spc="-1" dirty="0">
              <a:solidFill>
                <a:srgbClr val="000000"/>
              </a:solidFill>
              <a:uFill>
                <a:solidFill>
                  <a:srgbClr val="FFFFFF"/>
                </a:solidFill>
              </a:uFill>
              <a:latin typeface="Arial"/>
            </a:endParaRPr>
          </a:p>
          <a:p>
            <a:pPr algn="just">
              <a:lnSpc>
                <a:spcPct val="100000"/>
              </a:lnSpc>
            </a:pPr>
            <a:endParaRPr lang="it-IT" spc="-1" dirty="0">
              <a:solidFill>
                <a:srgbClr val="000000"/>
              </a:solidFill>
              <a:uFill>
                <a:solidFill>
                  <a:srgbClr val="FFFFFF"/>
                </a:solidFill>
              </a:uFill>
              <a:latin typeface="Arial"/>
            </a:endParaRPr>
          </a:p>
          <a:p>
            <a:pPr algn="just">
              <a:lnSpc>
                <a:spcPct val="100000"/>
              </a:lnSpc>
            </a:pPr>
            <a:endParaRPr lang="it-IT" spc="-1" dirty="0">
              <a:solidFill>
                <a:srgbClr val="000000"/>
              </a:solidFill>
              <a:uFill>
                <a:solidFill>
                  <a:srgbClr val="FFFFFF"/>
                </a:solidFill>
              </a:uFill>
              <a:latin typeface="Arial"/>
            </a:endParaRPr>
          </a:p>
          <a:p>
            <a:pPr>
              <a:lnSpc>
                <a:spcPct val="100000"/>
              </a:lnSpc>
            </a:pPr>
            <a:endParaRPr lang="it-IT" sz="1424" spc="-1" dirty="0">
              <a:solidFill>
                <a:srgbClr val="000000"/>
              </a:solidFill>
              <a:uFill>
                <a:solidFill>
                  <a:srgbClr val="FFFFFF"/>
                </a:solidFill>
              </a:uFill>
              <a:latin typeface="Arial"/>
            </a:endParaRPr>
          </a:p>
          <a:p>
            <a:pPr>
              <a:lnSpc>
                <a:spcPct val="100000"/>
              </a:lnSpc>
            </a:pPr>
            <a:endParaRPr lang="it-IT" sz="1424" spc="-1" dirty="0">
              <a:solidFill>
                <a:srgbClr val="000000"/>
              </a:solidFill>
              <a:uFill>
                <a:solidFill>
                  <a:srgbClr val="FFFFFF"/>
                </a:solidFill>
              </a:uFill>
              <a:latin typeface="Arial"/>
            </a:endParaRPr>
          </a:p>
        </p:txBody>
      </p:sp>
      <p:sp>
        <p:nvSpPr>
          <p:cNvPr id="7" name="TextShape 2">
            <a:extLst>
              <a:ext uri="{FF2B5EF4-FFF2-40B4-BE49-F238E27FC236}">
                <a16:creationId xmlns:a16="http://schemas.microsoft.com/office/drawing/2014/main" id="{60C7B23C-338F-4BC9-BCAE-A136A25954E6}"/>
              </a:ext>
            </a:extLst>
          </p:cNvPr>
          <p:cNvSpPr txBox="1"/>
          <p:nvPr/>
        </p:nvSpPr>
        <p:spPr>
          <a:xfrm>
            <a:off x="91441" y="0"/>
            <a:ext cx="4813190" cy="1048550"/>
          </a:xfrm>
          <a:prstGeom prst="rect">
            <a:avLst/>
          </a:prstGeom>
          <a:noFill/>
          <a:ln>
            <a:noFill/>
          </a:ln>
        </p:spPr>
        <p:txBody>
          <a:bodyPr/>
          <a:lstStyle/>
          <a:p>
            <a:pPr algn="r">
              <a:lnSpc>
                <a:spcPct val="100000"/>
              </a:lnSpc>
            </a:pPr>
            <a:r>
              <a:rPr lang="it-IT" sz="6000" spc="-1" dirty="0">
                <a:solidFill>
                  <a:srgbClr val="000000"/>
                </a:solidFill>
                <a:uFill>
                  <a:solidFill>
                    <a:srgbClr val="FFFFFF"/>
                  </a:solidFill>
                </a:uFill>
                <a:latin typeface="+mj-lt"/>
              </a:rPr>
              <a:t>Bot </a:t>
            </a:r>
            <a:r>
              <a:rPr lang="it-IT" sz="6000" spc="-1" dirty="0" err="1">
                <a:solidFill>
                  <a:srgbClr val="000000"/>
                </a:solidFill>
                <a:uFill>
                  <a:solidFill>
                    <a:srgbClr val="FFFFFF"/>
                  </a:solidFill>
                </a:uFill>
                <a:latin typeface="+mj-lt"/>
              </a:rPr>
              <a:t>Telegram</a:t>
            </a:r>
            <a:endParaRPr lang="it-IT" sz="6000" spc="-1" dirty="0">
              <a:solidFill>
                <a:srgbClr val="000000"/>
              </a:solidFill>
              <a:uFill>
                <a:solidFill>
                  <a:srgbClr val="FFFFFF"/>
                </a:solidFill>
              </a:uFill>
              <a:latin typeface="+mj-lt"/>
            </a:endParaRPr>
          </a:p>
        </p:txBody>
      </p:sp>
      <p:pic>
        <p:nvPicPr>
          <p:cNvPr id="8" name="Immagine 11">
            <a:extLst>
              <a:ext uri="{FF2B5EF4-FFF2-40B4-BE49-F238E27FC236}">
                <a16:creationId xmlns:a16="http://schemas.microsoft.com/office/drawing/2014/main" id="{B9827949-1419-4202-B3D7-AC6A0CBD227E}"/>
              </a:ext>
            </a:extLst>
          </p:cNvPr>
          <p:cNvPicPr/>
          <p:nvPr/>
        </p:nvPicPr>
        <p:blipFill>
          <a:blip r:embed="rId3"/>
          <a:stretch/>
        </p:blipFill>
        <p:spPr>
          <a:xfrm>
            <a:off x="7083947" y="1337086"/>
            <a:ext cx="3439621" cy="4911368"/>
          </a:xfrm>
          <a:prstGeom prst="rect">
            <a:avLst/>
          </a:prstGeom>
          <a:ln>
            <a:noFill/>
          </a:ln>
          <a:effectLst>
            <a:softEdge rad="31750"/>
          </a:effectLst>
        </p:spPr>
      </p:pic>
      <p:sp>
        <p:nvSpPr>
          <p:cNvPr id="2" name="CasellaDiTesto 1">
            <a:extLst>
              <a:ext uri="{FF2B5EF4-FFF2-40B4-BE49-F238E27FC236}">
                <a16:creationId xmlns:a16="http://schemas.microsoft.com/office/drawing/2014/main" id="{9556FB3B-E1A5-4326-9AC7-19CDD5432946}"/>
              </a:ext>
            </a:extLst>
          </p:cNvPr>
          <p:cNvSpPr txBox="1"/>
          <p:nvPr/>
        </p:nvSpPr>
        <p:spPr>
          <a:xfrm>
            <a:off x="430904" y="3827807"/>
            <a:ext cx="5596379" cy="2558008"/>
          </a:xfrm>
          <a:prstGeom prst="rect">
            <a:avLst/>
          </a:prstGeom>
          <a:noFill/>
        </p:spPr>
        <p:txBody>
          <a:bodyPr wrap="square" rtlCol="0">
            <a:spAutoFit/>
          </a:bodyPr>
          <a:lstStyle/>
          <a:p>
            <a:pPr lvl="0" algn="just"/>
            <a:r>
              <a:rPr lang="it-IT" spc="-1" dirty="0">
                <a:solidFill>
                  <a:srgbClr val="000000"/>
                </a:solidFill>
                <a:uFill>
                  <a:solidFill>
                    <a:srgbClr val="FFFFFF"/>
                  </a:solidFill>
                </a:uFill>
                <a:latin typeface="Calibri Light"/>
              </a:rPr>
              <a:t>Quando si riuscirà ad inserire uno username verrà fornito il </a:t>
            </a:r>
            <a:r>
              <a:rPr lang="it-IT" i="1" spc="-1" dirty="0">
                <a:solidFill>
                  <a:srgbClr val="C00000"/>
                </a:solidFill>
                <a:uFill>
                  <a:solidFill>
                    <a:srgbClr val="FFFFFF"/>
                  </a:solidFill>
                </a:uFill>
                <a:latin typeface="Calibri Light"/>
              </a:rPr>
              <a:t>token</a:t>
            </a:r>
            <a:r>
              <a:rPr lang="it-IT" i="1" spc="-1" dirty="0">
                <a:solidFill>
                  <a:srgbClr val="000000"/>
                </a:solidFill>
                <a:uFill>
                  <a:solidFill>
                    <a:srgbClr val="FFFFFF"/>
                  </a:solidFill>
                </a:uFill>
                <a:latin typeface="Calibri Light"/>
              </a:rPr>
              <a:t> </a:t>
            </a:r>
            <a:r>
              <a:rPr lang="it-IT" spc="-1" dirty="0">
                <a:solidFill>
                  <a:srgbClr val="000000"/>
                </a:solidFill>
                <a:uFill>
                  <a:solidFill>
                    <a:srgbClr val="FFFFFF"/>
                  </a:solidFill>
                </a:uFill>
                <a:latin typeface="Calibri Light"/>
              </a:rPr>
              <a:t>per le API basate su HTTP. Questo, non dovrà essere distribuito perché sarà la chiave di accesso per gestire e programmare il BOT. </a:t>
            </a:r>
            <a:endParaRPr lang="it-IT" spc="-1" dirty="0">
              <a:solidFill>
                <a:srgbClr val="000000"/>
              </a:solidFill>
              <a:uFill>
                <a:solidFill>
                  <a:srgbClr val="FFFFFF"/>
                </a:solidFill>
              </a:uFill>
              <a:latin typeface="Arial"/>
            </a:endParaRPr>
          </a:p>
          <a:p>
            <a:pPr lvl="0" algn="just"/>
            <a:r>
              <a:rPr lang="it-IT" spc="-1" dirty="0">
                <a:solidFill>
                  <a:srgbClr val="000000"/>
                </a:solidFill>
                <a:uFill>
                  <a:solidFill>
                    <a:srgbClr val="FFFFFF"/>
                  </a:solidFill>
                </a:uFill>
                <a:latin typeface="Calibri Light"/>
              </a:rPr>
              <a:t>Il nuovo BOT è stato creato!</a:t>
            </a:r>
            <a:endParaRPr lang="it-IT" spc="-1" dirty="0">
              <a:solidFill>
                <a:srgbClr val="000000"/>
              </a:solidFill>
              <a:uFill>
                <a:solidFill>
                  <a:srgbClr val="FFFFFF"/>
                </a:solidFill>
              </a:uFill>
              <a:latin typeface="Arial"/>
            </a:endParaRPr>
          </a:p>
          <a:p>
            <a:pPr lvl="0" algn="just"/>
            <a:endParaRPr lang="it-IT" sz="1424" spc="-1" dirty="0">
              <a:solidFill>
                <a:srgbClr val="000000"/>
              </a:solidFill>
              <a:uFill>
                <a:solidFill>
                  <a:srgbClr val="FFFFFF"/>
                </a:solidFill>
              </a:uFill>
              <a:latin typeface="Arial"/>
            </a:endParaRPr>
          </a:p>
          <a:p>
            <a:pPr lvl="0" algn="just"/>
            <a:endParaRPr lang="it-IT" sz="1424" spc="-1" dirty="0">
              <a:solidFill>
                <a:srgbClr val="000000"/>
              </a:solidFill>
              <a:uFill>
                <a:solidFill>
                  <a:srgbClr val="FFFFFF"/>
                </a:solidFill>
              </a:uFill>
              <a:latin typeface="Arial"/>
            </a:endParaRPr>
          </a:p>
          <a:p>
            <a:pPr lvl="0" algn="just"/>
            <a:r>
              <a:rPr lang="it-IT" sz="2374" b="1" i="1" spc="-1" dirty="0">
                <a:solidFill>
                  <a:srgbClr val="000000"/>
                </a:solidFill>
                <a:uFill>
                  <a:solidFill>
                    <a:srgbClr val="FFFFFF"/>
                  </a:solidFill>
                </a:uFill>
                <a:latin typeface="Calibri Light"/>
              </a:rPr>
              <a:t>@</a:t>
            </a:r>
            <a:r>
              <a:rPr lang="it-IT" sz="2374" b="1" i="1" spc="-1" dirty="0" err="1">
                <a:solidFill>
                  <a:srgbClr val="000000"/>
                </a:solidFill>
                <a:uFill>
                  <a:solidFill>
                    <a:srgbClr val="FFFFFF"/>
                  </a:solidFill>
                </a:uFill>
                <a:latin typeface="Calibri Light"/>
              </a:rPr>
              <a:t>Canbecivilbot</a:t>
            </a:r>
            <a:endParaRPr lang="it-IT" sz="1424" spc="-1" dirty="0">
              <a:solidFill>
                <a:srgbClr val="000000"/>
              </a:solidFill>
              <a:uFill>
                <a:solidFill>
                  <a:srgbClr val="FFFFFF"/>
                </a:solidFill>
              </a:uFill>
              <a:latin typeface="Arial"/>
            </a:endParaRPr>
          </a:p>
          <a:p>
            <a:endParaRPr lang="it-IT" dirty="0"/>
          </a:p>
        </p:txBody>
      </p:sp>
    </p:spTree>
    <p:extLst>
      <p:ext uri="{BB962C8B-B14F-4D97-AF65-F5344CB8AC3E}">
        <p14:creationId xmlns:p14="http://schemas.microsoft.com/office/powerpoint/2010/main" val="3696336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9000"/>
            <a:lum/>
          </a:blip>
          <a:srcRect/>
          <a:stretch>
            <a:fillRect/>
          </a:stretch>
        </a:blipFill>
        <a:effectLst/>
      </p:bgPr>
    </p:bg>
    <p:spTree>
      <p:nvGrpSpPr>
        <p:cNvPr id="1" name=""/>
        <p:cNvGrpSpPr/>
        <p:nvPr/>
      </p:nvGrpSpPr>
      <p:grpSpPr>
        <a:xfrm>
          <a:off x="0" y="0"/>
          <a:ext cx="0" cy="0"/>
          <a:chOff x="0" y="0"/>
          <a:chExt cx="0" cy="0"/>
        </a:xfrm>
      </p:grpSpPr>
      <p:sp>
        <p:nvSpPr>
          <p:cNvPr id="5" name="CustomShape 2">
            <a:extLst>
              <a:ext uri="{FF2B5EF4-FFF2-40B4-BE49-F238E27FC236}">
                <a16:creationId xmlns:a16="http://schemas.microsoft.com/office/drawing/2014/main" id="{7DCB5359-1684-4B47-8920-973BE4AA6395}"/>
              </a:ext>
            </a:extLst>
          </p:cNvPr>
          <p:cNvSpPr/>
          <p:nvPr/>
        </p:nvSpPr>
        <p:spPr>
          <a:xfrm>
            <a:off x="471720" y="1275498"/>
            <a:ext cx="6142440" cy="1048550"/>
          </a:xfrm>
          <a:prstGeom prst="rect">
            <a:avLst/>
          </a:prstGeom>
          <a:noFill/>
          <a:ln>
            <a:noFill/>
          </a:ln>
        </p:spPr>
        <p:style>
          <a:lnRef idx="0">
            <a:scrgbClr r="0" g="0" b="0"/>
          </a:lnRef>
          <a:fillRef idx="0">
            <a:scrgbClr r="0" g="0" b="0"/>
          </a:fillRef>
          <a:effectRef idx="0">
            <a:scrgbClr r="0" g="0" b="0"/>
          </a:effectRef>
          <a:fontRef idx="minor"/>
        </p:style>
        <p:txBody>
          <a:bodyPr lIns="71214" tIns="35607" rIns="71214" bIns="35607"/>
          <a:lstStyle/>
          <a:p>
            <a:pPr algn="just">
              <a:lnSpc>
                <a:spcPct val="100000"/>
              </a:lnSpc>
            </a:pPr>
            <a:r>
              <a:rPr lang="it-IT" spc="-1" dirty="0">
                <a:solidFill>
                  <a:srgbClr val="000000"/>
                </a:solidFill>
                <a:uFill>
                  <a:solidFill>
                    <a:srgbClr val="FFFFFF"/>
                  </a:solidFill>
                </a:uFill>
                <a:latin typeface="+mj-lt"/>
              </a:rPr>
              <a:t>Per inviare un messaggio attraverso le API di </a:t>
            </a:r>
            <a:r>
              <a:rPr lang="it-IT" spc="-1" dirty="0" err="1">
                <a:solidFill>
                  <a:srgbClr val="000000"/>
                </a:solidFill>
                <a:uFill>
                  <a:solidFill>
                    <a:srgbClr val="FFFFFF"/>
                  </a:solidFill>
                </a:uFill>
                <a:latin typeface="+mj-lt"/>
              </a:rPr>
              <a:t>Telegram</a:t>
            </a:r>
            <a:r>
              <a:rPr lang="it-IT" spc="-1" dirty="0">
                <a:solidFill>
                  <a:srgbClr val="000000"/>
                </a:solidFill>
                <a:uFill>
                  <a:solidFill>
                    <a:srgbClr val="FFFFFF"/>
                  </a:solidFill>
                </a:uFill>
                <a:latin typeface="+mj-lt"/>
              </a:rPr>
              <a:t>, il BOT necessita di conoscere l’ID della chat per cominciare una conversazione. L’ID sarà generato nel momento in cui ha inizio la prima comunicazione con il BOT. </a:t>
            </a:r>
          </a:p>
          <a:p>
            <a:pPr>
              <a:lnSpc>
                <a:spcPct val="100000"/>
              </a:lnSpc>
            </a:pPr>
            <a:endParaRPr lang="it-IT" sz="1424" spc="-1" dirty="0">
              <a:solidFill>
                <a:srgbClr val="000000"/>
              </a:solidFill>
              <a:uFill>
                <a:solidFill>
                  <a:srgbClr val="FFFFFF"/>
                </a:solidFill>
              </a:uFill>
              <a:latin typeface="Arial"/>
            </a:endParaRPr>
          </a:p>
        </p:txBody>
      </p:sp>
      <p:sp>
        <p:nvSpPr>
          <p:cNvPr id="6" name="CustomShape 3">
            <a:extLst>
              <a:ext uri="{FF2B5EF4-FFF2-40B4-BE49-F238E27FC236}">
                <a16:creationId xmlns:a16="http://schemas.microsoft.com/office/drawing/2014/main" id="{FC6FED01-2163-4DEF-ADD3-D2958BCA7638}"/>
              </a:ext>
            </a:extLst>
          </p:cNvPr>
          <p:cNvSpPr/>
          <p:nvPr/>
        </p:nvSpPr>
        <p:spPr>
          <a:xfrm>
            <a:off x="471721" y="2570375"/>
            <a:ext cx="6142440" cy="505617"/>
          </a:xfrm>
          <a:prstGeom prst="rect">
            <a:avLst/>
          </a:prstGeom>
          <a:noFill/>
          <a:ln>
            <a:noFill/>
          </a:ln>
        </p:spPr>
        <p:style>
          <a:lnRef idx="0">
            <a:scrgbClr r="0" g="0" b="0"/>
          </a:lnRef>
          <a:fillRef idx="0">
            <a:scrgbClr r="0" g="0" b="0"/>
          </a:fillRef>
          <a:effectRef idx="0">
            <a:scrgbClr r="0" g="0" b="0"/>
          </a:effectRef>
          <a:fontRef idx="minor"/>
        </p:style>
        <p:txBody>
          <a:bodyPr lIns="71214" tIns="35607" rIns="71214" bIns="35607"/>
          <a:lstStyle/>
          <a:p>
            <a:pPr algn="just">
              <a:lnSpc>
                <a:spcPct val="100000"/>
              </a:lnSpc>
            </a:pPr>
            <a:r>
              <a:rPr lang="it-IT" spc="-1" dirty="0">
                <a:solidFill>
                  <a:srgbClr val="000000"/>
                </a:solidFill>
                <a:uFill>
                  <a:solidFill>
                    <a:srgbClr val="FFFFFF"/>
                  </a:solidFill>
                </a:uFill>
                <a:latin typeface="+mj-lt"/>
              </a:rPr>
              <a:t>Per ottenere l’ID della chat, è sufficiente recarsi al seguente URL:</a:t>
            </a:r>
          </a:p>
          <a:p>
            <a:pPr algn="just">
              <a:lnSpc>
                <a:spcPct val="100000"/>
              </a:lnSpc>
            </a:pPr>
            <a:r>
              <a:rPr lang="it-IT" i="1" spc="-1" dirty="0">
                <a:solidFill>
                  <a:srgbClr val="000000"/>
                </a:solidFill>
                <a:uFill>
                  <a:solidFill>
                    <a:srgbClr val="FFFFFF"/>
                  </a:solidFill>
                </a:uFill>
                <a:latin typeface="+mj-lt"/>
              </a:rPr>
              <a:t>         https://api.telegram.org/bot</a:t>
            </a:r>
            <a:r>
              <a:rPr lang="it-IT" i="1" spc="-1" dirty="0">
                <a:solidFill>
                  <a:srgbClr val="D85C00"/>
                </a:solidFill>
                <a:uFill>
                  <a:solidFill>
                    <a:srgbClr val="FFFFFF"/>
                  </a:solidFill>
                </a:uFill>
                <a:latin typeface="+mj-lt"/>
              </a:rPr>
              <a:t>&lt;</a:t>
            </a:r>
            <a:r>
              <a:rPr lang="it-IT" i="1" spc="-1" dirty="0">
                <a:solidFill>
                  <a:srgbClr val="C00000"/>
                </a:solidFill>
                <a:uFill>
                  <a:solidFill>
                    <a:srgbClr val="FFFFFF"/>
                  </a:solidFill>
                </a:uFill>
                <a:latin typeface="+mj-lt"/>
              </a:rPr>
              <a:t>TOKEN</a:t>
            </a:r>
            <a:r>
              <a:rPr lang="it-IT" i="1" spc="-1" dirty="0">
                <a:solidFill>
                  <a:srgbClr val="D85C00"/>
                </a:solidFill>
                <a:uFill>
                  <a:solidFill>
                    <a:srgbClr val="FFFFFF"/>
                  </a:solidFill>
                </a:uFill>
                <a:latin typeface="+mj-lt"/>
              </a:rPr>
              <a:t>&gt;</a:t>
            </a:r>
            <a:r>
              <a:rPr lang="it-IT" i="1" spc="-1" dirty="0">
                <a:solidFill>
                  <a:srgbClr val="000000"/>
                </a:solidFill>
                <a:uFill>
                  <a:solidFill>
                    <a:srgbClr val="FFFFFF"/>
                  </a:solidFill>
                </a:uFill>
                <a:latin typeface="+mj-lt"/>
              </a:rPr>
              <a:t>/getUpdates </a:t>
            </a:r>
          </a:p>
        </p:txBody>
      </p:sp>
      <p:sp>
        <p:nvSpPr>
          <p:cNvPr id="9" name="CustomShape 4">
            <a:extLst>
              <a:ext uri="{FF2B5EF4-FFF2-40B4-BE49-F238E27FC236}">
                <a16:creationId xmlns:a16="http://schemas.microsoft.com/office/drawing/2014/main" id="{719A36C8-AC3A-47EC-8826-84B3E2E89401}"/>
              </a:ext>
            </a:extLst>
          </p:cNvPr>
          <p:cNvSpPr/>
          <p:nvPr/>
        </p:nvSpPr>
        <p:spPr>
          <a:xfrm>
            <a:off x="471720" y="3955651"/>
            <a:ext cx="10856099" cy="1181008"/>
          </a:xfrm>
          <a:prstGeom prst="rect">
            <a:avLst/>
          </a:prstGeom>
          <a:noFill/>
          <a:ln>
            <a:noFill/>
          </a:ln>
        </p:spPr>
        <p:style>
          <a:lnRef idx="0">
            <a:scrgbClr r="0" g="0" b="0"/>
          </a:lnRef>
          <a:fillRef idx="0">
            <a:scrgbClr r="0" g="0" b="0"/>
          </a:fillRef>
          <a:effectRef idx="0">
            <a:scrgbClr r="0" g="0" b="0"/>
          </a:effectRef>
          <a:fontRef idx="minor"/>
        </p:style>
        <p:txBody>
          <a:bodyPr lIns="71214" tIns="35607" rIns="71214" bIns="35607"/>
          <a:lstStyle/>
          <a:p>
            <a:pPr algn="just">
              <a:lnSpc>
                <a:spcPct val="100000"/>
              </a:lnSpc>
            </a:pPr>
            <a:r>
              <a:rPr lang="it-IT" spc="-1" dirty="0">
                <a:solidFill>
                  <a:srgbClr val="000000"/>
                </a:solidFill>
                <a:uFill>
                  <a:solidFill>
                    <a:srgbClr val="FFFFFF"/>
                  </a:solidFill>
                </a:uFill>
                <a:latin typeface="Calibri Light"/>
              </a:rPr>
              <a:t>L’intuitività dell'API  di </a:t>
            </a:r>
            <a:r>
              <a:rPr lang="it-IT" spc="-1" dirty="0" err="1">
                <a:solidFill>
                  <a:srgbClr val="000000"/>
                </a:solidFill>
                <a:uFill>
                  <a:solidFill>
                    <a:srgbClr val="FFFFFF"/>
                  </a:solidFill>
                </a:uFill>
                <a:latin typeface="Calibri Light"/>
              </a:rPr>
              <a:t>Telegram</a:t>
            </a:r>
            <a:r>
              <a:rPr lang="it-IT" spc="-1" dirty="0">
                <a:solidFill>
                  <a:srgbClr val="000000"/>
                </a:solidFill>
                <a:uFill>
                  <a:solidFill>
                    <a:srgbClr val="FFFFFF"/>
                  </a:solidFill>
                </a:uFill>
                <a:latin typeface="Calibri Light"/>
              </a:rPr>
              <a:t> rende semplice utilizzarla da script o </a:t>
            </a:r>
            <a:r>
              <a:rPr lang="it-IT" spc="-1" dirty="0" err="1">
                <a:solidFill>
                  <a:srgbClr val="000000"/>
                </a:solidFill>
                <a:uFill>
                  <a:solidFill>
                    <a:srgbClr val="FFFFFF"/>
                  </a:solidFill>
                </a:uFill>
                <a:latin typeface="Calibri Light"/>
              </a:rPr>
              <a:t>app</a:t>
            </a:r>
            <a:r>
              <a:rPr lang="it-IT" spc="-1" dirty="0">
                <a:solidFill>
                  <a:srgbClr val="000000"/>
                </a:solidFill>
                <a:uFill>
                  <a:solidFill>
                    <a:srgbClr val="FFFFFF"/>
                  </a:solidFill>
                </a:uFill>
                <a:latin typeface="Calibri Light"/>
              </a:rPr>
              <a:t> che eseguono attività automatizzate; l’invio automatico di un messaggio è reso possibile in maniera immediata grazie all’esecuzione del comando </a:t>
            </a:r>
            <a:r>
              <a:rPr lang="it-IT" i="1" spc="-1" dirty="0" err="1">
                <a:solidFill>
                  <a:srgbClr val="000000"/>
                </a:solidFill>
                <a:uFill>
                  <a:solidFill>
                    <a:srgbClr val="FFFFFF"/>
                  </a:solidFill>
                </a:uFill>
                <a:latin typeface="Calibri Light"/>
              </a:rPr>
              <a:t>curl</a:t>
            </a:r>
            <a:r>
              <a:rPr lang="it-IT" i="1" spc="-1" dirty="0">
                <a:solidFill>
                  <a:srgbClr val="000000"/>
                </a:solidFill>
                <a:uFill>
                  <a:solidFill>
                    <a:srgbClr val="FFFFFF"/>
                  </a:solidFill>
                </a:uFill>
                <a:latin typeface="Calibri Light"/>
              </a:rPr>
              <a:t> </a:t>
            </a:r>
            <a:r>
              <a:rPr lang="it-IT" spc="-1" dirty="0">
                <a:solidFill>
                  <a:srgbClr val="000000"/>
                </a:solidFill>
                <a:uFill>
                  <a:solidFill>
                    <a:srgbClr val="FFFFFF"/>
                  </a:solidFill>
                </a:uFill>
                <a:latin typeface="Calibri Light"/>
              </a:rPr>
              <a:t>importato su ambienti Linux</a:t>
            </a:r>
            <a:r>
              <a:rPr lang="it-IT" i="1" spc="-1" dirty="0">
                <a:solidFill>
                  <a:srgbClr val="000000"/>
                </a:solidFill>
                <a:uFill>
                  <a:solidFill>
                    <a:srgbClr val="FFFFFF"/>
                  </a:solidFill>
                </a:uFill>
                <a:latin typeface="Calibri Light"/>
              </a:rPr>
              <a:t> </a:t>
            </a:r>
            <a:r>
              <a:rPr lang="it-IT" spc="-1" dirty="0">
                <a:solidFill>
                  <a:srgbClr val="000000"/>
                </a:solidFill>
                <a:uFill>
                  <a:solidFill>
                    <a:srgbClr val="FFFFFF"/>
                  </a:solidFill>
                </a:uFill>
                <a:latin typeface="Calibri Light"/>
              </a:rPr>
              <a:t>:</a:t>
            </a:r>
            <a:endParaRPr lang="it-IT" spc="-1" dirty="0">
              <a:solidFill>
                <a:srgbClr val="000000"/>
              </a:solidFill>
              <a:uFill>
                <a:solidFill>
                  <a:srgbClr val="FFFFFF"/>
                </a:solidFill>
              </a:uFill>
              <a:latin typeface="Arial"/>
            </a:endParaRPr>
          </a:p>
        </p:txBody>
      </p:sp>
      <p:sp>
        <p:nvSpPr>
          <p:cNvPr id="10" name="CustomShape 5">
            <a:extLst>
              <a:ext uri="{FF2B5EF4-FFF2-40B4-BE49-F238E27FC236}">
                <a16:creationId xmlns:a16="http://schemas.microsoft.com/office/drawing/2014/main" id="{21D001D5-A271-45B5-8771-542BC872470A}"/>
              </a:ext>
            </a:extLst>
          </p:cNvPr>
          <p:cNvSpPr/>
          <p:nvPr/>
        </p:nvSpPr>
        <p:spPr>
          <a:xfrm>
            <a:off x="357635" y="4980274"/>
            <a:ext cx="11084267" cy="312770"/>
          </a:xfrm>
          <a:prstGeom prst="rect">
            <a:avLst/>
          </a:prstGeom>
          <a:noFill/>
          <a:ln>
            <a:noFill/>
          </a:ln>
        </p:spPr>
        <p:style>
          <a:lnRef idx="0">
            <a:scrgbClr r="0" g="0" b="0"/>
          </a:lnRef>
          <a:fillRef idx="0">
            <a:scrgbClr r="0" g="0" b="0"/>
          </a:fillRef>
          <a:effectRef idx="0">
            <a:scrgbClr r="0" g="0" b="0"/>
          </a:effectRef>
          <a:fontRef idx="minor"/>
        </p:style>
        <p:txBody>
          <a:bodyPr lIns="71214" tIns="35607" rIns="71214" bIns="35607"/>
          <a:lstStyle/>
          <a:p>
            <a:pPr algn="ctr">
              <a:lnSpc>
                <a:spcPct val="100000"/>
              </a:lnSpc>
            </a:pPr>
            <a:r>
              <a:rPr lang="it-IT" b="1" i="1" spc="-1" dirty="0" err="1">
                <a:solidFill>
                  <a:srgbClr val="000000"/>
                </a:solidFill>
                <a:uFill>
                  <a:solidFill>
                    <a:srgbClr val="FFFFFF"/>
                  </a:solidFill>
                </a:uFill>
                <a:latin typeface="Calibri Light"/>
              </a:rPr>
              <a:t>curl</a:t>
            </a:r>
            <a:r>
              <a:rPr lang="it-IT" b="1" i="1" spc="-1" dirty="0">
                <a:solidFill>
                  <a:srgbClr val="000000"/>
                </a:solidFill>
                <a:uFill>
                  <a:solidFill>
                    <a:srgbClr val="FFFFFF"/>
                  </a:solidFill>
                </a:uFill>
                <a:latin typeface="Calibri Light"/>
              </a:rPr>
              <a:t> -s -X POST https://api.telegram.org/bot&lt;TOKEN&gt;/sendMessage -d </a:t>
            </a:r>
            <a:r>
              <a:rPr lang="it-IT" b="1" i="1" spc="-1" dirty="0" err="1">
                <a:solidFill>
                  <a:srgbClr val="000000"/>
                </a:solidFill>
                <a:uFill>
                  <a:solidFill>
                    <a:srgbClr val="FFFFFF"/>
                  </a:solidFill>
                </a:uFill>
                <a:latin typeface="Calibri Light"/>
              </a:rPr>
              <a:t>chat_id</a:t>
            </a:r>
            <a:r>
              <a:rPr lang="it-IT" b="1" i="1" spc="-1" dirty="0">
                <a:solidFill>
                  <a:srgbClr val="000000"/>
                </a:solidFill>
                <a:uFill>
                  <a:solidFill>
                    <a:srgbClr val="FFFFFF"/>
                  </a:solidFill>
                </a:uFill>
                <a:latin typeface="Calibri Light"/>
              </a:rPr>
              <a:t>= </a:t>
            </a:r>
            <a:r>
              <a:rPr lang="it-IT" b="1" i="1" spc="-1" dirty="0">
                <a:solidFill>
                  <a:srgbClr val="000000"/>
                </a:solidFill>
                <a:uFill>
                  <a:solidFill>
                    <a:srgbClr val="FFFFFF"/>
                  </a:solidFill>
                </a:uFill>
                <a:latin typeface="Calibri" panose="020F0502020204030204" pitchFamily="34" charset="0"/>
                <a:cs typeface="Calibri" panose="020F0502020204030204" pitchFamily="34" charset="0"/>
              </a:rPr>
              <a:t>"</a:t>
            </a:r>
            <a:r>
              <a:rPr lang="it-IT" b="1" i="1" spc="-1" dirty="0">
                <a:solidFill>
                  <a:srgbClr val="000000"/>
                </a:solidFill>
                <a:uFill>
                  <a:solidFill>
                    <a:srgbClr val="FFFFFF"/>
                  </a:solidFill>
                </a:uFill>
                <a:latin typeface="Calibri Light"/>
              </a:rPr>
              <a:t>    " -d text="messaggio"</a:t>
            </a:r>
            <a:endParaRPr lang="it-IT" b="1" spc="-1" dirty="0">
              <a:solidFill>
                <a:srgbClr val="000000"/>
              </a:solidFill>
              <a:uFill>
                <a:solidFill>
                  <a:srgbClr val="FFFFFF"/>
                </a:solidFill>
              </a:uFill>
              <a:latin typeface="Arial"/>
            </a:endParaRPr>
          </a:p>
        </p:txBody>
      </p:sp>
      <p:pic>
        <p:nvPicPr>
          <p:cNvPr id="11" name="Immagine 12">
            <a:extLst>
              <a:ext uri="{FF2B5EF4-FFF2-40B4-BE49-F238E27FC236}">
                <a16:creationId xmlns:a16="http://schemas.microsoft.com/office/drawing/2014/main" id="{D9D3AB80-B20E-41B7-A555-F096D7D2A522}"/>
              </a:ext>
            </a:extLst>
          </p:cNvPr>
          <p:cNvPicPr/>
          <p:nvPr/>
        </p:nvPicPr>
        <p:blipFill>
          <a:blip r:embed="rId3"/>
          <a:stretch/>
        </p:blipFill>
        <p:spPr>
          <a:xfrm>
            <a:off x="7115843" y="1350628"/>
            <a:ext cx="4045637" cy="2063059"/>
          </a:xfrm>
          <a:prstGeom prst="rect">
            <a:avLst/>
          </a:prstGeom>
          <a:noFill/>
          <a:ln>
            <a:noFill/>
          </a:ln>
          <a:effectLst>
            <a:softEdge rad="31750"/>
          </a:effectLst>
        </p:spPr>
      </p:pic>
      <p:sp>
        <p:nvSpPr>
          <p:cNvPr id="16" name="TextShape 2">
            <a:extLst>
              <a:ext uri="{FF2B5EF4-FFF2-40B4-BE49-F238E27FC236}">
                <a16:creationId xmlns:a16="http://schemas.microsoft.com/office/drawing/2014/main" id="{6F0A215B-3DC2-4A5D-88AC-9C1ECB8C6214}"/>
              </a:ext>
            </a:extLst>
          </p:cNvPr>
          <p:cNvSpPr txBox="1"/>
          <p:nvPr/>
        </p:nvSpPr>
        <p:spPr>
          <a:xfrm>
            <a:off x="91441" y="0"/>
            <a:ext cx="4813190" cy="1048550"/>
          </a:xfrm>
          <a:prstGeom prst="rect">
            <a:avLst/>
          </a:prstGeom>
          <a:noFill/>
          <a:ln>
            <a:noFill/>
          </a:ln>
        </p:spPr>
        <p:txBody>
          <a:bodyPr/>
          <a:lstStyle/>
          <a:p>
            <a:pPr algn="r">
              <a:lnSpc>
                <a:spcPct val="100000"/>
              </a:lnSpc>
            </a:pPr>
            <a:r>
              <a:rPr lang="it-IT" sz="6000" spc="-1" dirty="0">
                <a:solidFill>
                  <a:srgbClr val="000000"/>
                </a:solidFill>
                <a:uFill>
                  <a:solidFill>
                    <a:srgbClr val="FFFFFF"/>
                  </a:solidFill>
                </a:uFill>
                <a:latin typeface="+mj-lt"/>
              </a:rPr>
              <a:t>Bot </a:t>
            </a:r>
            <a:r>
              <a:rPr lang="it-IT" sz="6000" spc="-1" dirty="0" err="1">
                <a:solidFill>
                  <a:srgbClr val="000000"/>
                </a:solidFill>
                <a:uFill>
                  <a:solidFill>
                    <a:srgbClr val="FFFFFF"/>
                  </a:solidFill>
                </a:uFill>
                <a:latin typeface="+mj-lt"/>
              </a:rPr>
              <a:t>Telegram</a:t>
            </a:r>
            <a:endParaRPr lang="it-IT" sz="6000" spc="-1" dirty="0">
              <a:solidFill>
                <a:srgbClr val="000000"/>
              </a:solidFill>
              <a:uFill>
                <a:solidFill>
                  <a:srgbClr val="FFFFFF"/>
                </a:solidFill>
              </a:uFill>
              <a:latin typeface="+mj-lt"/>
            </a:endParaRPr>
          </a:p>
        </p:txBody>
      </p:sp>
    </p:spTree>
    <p:extLst>
      <p:ext uri="{BB962C8B-B14F-4D97-AF65-F5344CB8AC3E}">
        <p14:creationId xmlns:p14="http://schemas.microsoft.com/office/powerpoint/2010/main" val="176236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0" grpId="0"/>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9000"/>
            <a:lum/>
          </a:blip>
          <a:srcRect/>
          <a:stretch>
            <a:fillRect t="-6000" b="-6000"/>
          </a:stretch>
        </a:blipFill>
        <a:effectLst/>
      </p:bgPr>
    </p:bg>
    <p:spTree>
      <p:nvGrpSpPr>
        <p:cNvPr id="1" name=""/>
        <p:cNvGrpSpPr/>
        <p:nvPr/>
      </p:nvGrpSpPr>
      <p:grpSpPr>
        <a:xfrm>
          <a:off x="0" y="0"/>
          <a:ext cx="0" cy="0"/>
          <a:chOff x="0" y="0"/>
          <a:chExt cx="0" cy="0"/>
        </a:xfrm>
      </p:grpSpPr>
      <p:sp>
        <p:nvSpPr>
          <p:cNvPr id="3" name="TextShape 2">
            <a:extLst>
              <a:ext uri="{FF2B5EF4-FFF2-40B4-BE49-F238E27FC236}">
                <a16:creationId xmlns:a16="http://schemas.microsoft.com/office/drawing/2014/main" id="{5C037CE7-A80B-42BA-B261-A3E57EC3C890}"/>
              </a:ext>
            </a:extLst>
          </p:cNvPr>
          <p:cNvSpPr txBox="1"/>
          <p:nvPr/>
        </p:nvSpPr>
        <p:spPr>
          <a:xfrm>
            <a:off x="-233679" y="0"/>
            <a:ext cx="9458960" cy="1048550"/>
          </a:xfrm>
          <a:prstGeom prst="rect">
            <a:avLst/>
          </a:prstGeom>
          <a:noFill/>
          <a:ln>
            <a:noFill/>
          </a:ln>
        </p:spPr>
        <p:txBody>
          <a:bodyPr/>
          <a:lstStyle/>
          <a:p>
            <a:pPr algn="r">
              <a:lnSpc>
                <a:spcPct val="100000"/>
              </a:lnSpc>
            </a:pPr>
            <a:r>
              <a:rPr lang="it-IT" sz="6000" spc="-1" dirty="0">
                <a:solidFill>
                  <a:srgbClr val="000000"/>
                </a:solidFill>
                <a:uFill>
                  <a:solidFill>
                    <a:srgbClr val="FFFFFF"/>
                  </a:solidFill>
                </a:uFill>
                <a:latin typeface="+mj-lt"/>
              </a:rPr>
              <a:t>Conclusione e Sviluppi Futuri </a:t>
            </a:r>
          </a:p>
        </p:txBody>
      </p:sp>
      <p:sp>
        <p:nvSpPr>
          <p:cNvPr id="2" name="CasellaDiTesto 1">
            <a:extLst>
              <a:ext uri="{FF2B5EF4-FFF2-40B4-BE49-F238E27FC236}">
                <a16:creationId xmlns:a16="http://schemas.microsoft.com/office/drawing/2014/main" id="{68FB6C52-4C9F-45CF-8E85-044D8D510E2D}"/>
              </a:ext>
            </a:extLst>
          </p:cNvPr>
          <p:cNvSpPr txBox="1"/>
          <p:nvPr/>
        </p:nvSpPr>
        <p:spPr>
          <a:xfrm>
            <a:off x="299145" y="2684591"/>
            <a:ext cx="6050855" cy="369332"/>
          </a:xfrm>
          <a:prstGeom prst="rect">
            <a:avLst/>
          </a:prstGeom>
          <a:noFill/>
        </p:spPr>
        <p:txBody>
          <a:bodyPr wrap="square" rtlCol="0">
            <a:spAutoFit/>
          </a:bodyPr>
          <a:lstStyle/>
          <a:p>
            <a:r>
              <a:rPr lang="it-IT" dirty="0">
                <a:latin typeface="+mj-lt"/>
              </a:rPr>
              <a:t>Fra i </a:t>
            </a:r>
            <a:r>
              <a:rPr lang="it-IT" b="1" i="1" dirty="0">
                <a:latin typeface="+mj-lt"/>
              </a:rPr>
              <a:t>vantaggi </a:t>
            </a:r>
            <a:r>
              <a:rPr lang="it-IT" dirty="0">
                <a:latin typeface="+mj-lt"/>
              </a:rPr>
              <a:t> offerti da questa tipologia di sistema troviamo:</a:t>
            </a:r>
          </a:p>
        </p:txBody>
      </p:sp>
      <p:sp>
        <p:nvSpPr>
          <p:cNvPr id="4" name="CasellaDiTesto 3">
            <a:extLst>
              <a:ext uri="{FF2B5EF4-FFF2-40B4-BE49-F238E27FC236}">
                <a16:creationId xmlns:a16="http://schemas.microsoft.com/office/drawing/2014/main" id="{3064C892-225F-47D9-856C-86260B51C993}"/>
              </a:ext>
            </a:extLst>
          </p:cNvPr>
          <p:cNvSpPr txBox="1"/>
          <p:nvPr/>
        </p:nvSpPr>
        <p:spPr>
          <a:xfrm>
            <a:off x="299145" y="1257461"/>
            <a:ext cx="11698414" cy="1200329"/>
          </a:xfrm>
          <a:prstGeom prst="rect">
            <a:avLst/>
          </a:prstGeom>
          <a:noFill/>
        </p:spPr>
        <p:txBody>
          <a:bodyPr wrap="square" rtlCol="0">
            <a:spAutoFit/>
          </a:bodyPr>
          <a:lstStyle/>
          <a:p>
            <a:pPr lvl="0" algn="just"/>
            <a:r>
              <a:rPr lang="it-IT" dirty="0">
                <a:solidFill>
                  <a:prstClr val="black"/>
                </a:solidFill>
                <a:latin typeface="Calibri Light" panose="020F0302020204030204"/>
              </a:rPr>
              <a:t>In </a:t>
            </a:r>
            <a:r>
              <a:rPr lang="it-IT" b="1" i="1" dirty="0">
                <a:solidFill>
                  <a:prstClr val="black"/>
                </a:solidFill>
                <a:latin typeface="Calibri Light" panose="020F0302020204030204"/>
              </a:rPr>
              <a:t>conclusione</a:t>
            </a:r>
            <a:r>
              <a:rPr lang="it-IT" dirty="0">
                <a:solidFill>
                  <a:prstClr val="black"/>
                </a:solidFill>
                <a:latin typeface="Calibri Light" panose="020F0302020204030204"/>
              </a:rPr>
              <a:t>, grazie a questo sistema, è possibile controllare dei comuni oggetti come i cestini della spazzatura che, essendo </a:t>
            </a:r>
            <a:r>
              <a:rPr lang="it-IT" spc="-1" dirty="0">
                <a:solidFill>
                  <a:srgbClr val="000000"/>
                </a:solidFill>
                <a:uFill>
                  <a:solidFill>
                    <a:srgbClr val="FFFFFF"/>
                  </a:solidFill>
                </a:uFill>
                <a:latin typeface="Calibri Light"/>
              </a:rPr>
              <a:t>dotati di un sistema in grado di valutarne lo stato di riempimento, possono trasmettere informazioni rendendo ottimale la gestione dello svuotamento; sarà così evitato che qualche cestino trabocchi mentre altri vengano svuotati quando non è necessario.</a:t>
            </a:r>
            <a:endParaRPr lang="it-IT" spc="-1" dirty="0">
              <a:solidFill>
                <a:srgbClr val="000000"/>
              </a:solidFill>
              <a:uFill>
                <a:solidFill>
                  <a:srgbClr val="FFFFFF"/>
                </a:solidFill>
              </a:uFill>
              <a:latin typeface="Arial"/>
            </a:endParaRPr>
          </a:p>
        </p:txBody>
      </p:sp>
      <p:sp>
        <p:nvSpPr>
          <p:cNvPr id="5" name="CasellaDiTesto 4">
            <a:extLst>
              <a:ext uri="{FF2B5EF4-FFF2-40B4-BE49-F238E27FC236}">
                <a16:creationId xmlns:a16="http://schemas.microsoft.com/office/drawing/2014/main" id="{884C7186-DBF5-4053-BA96-E902B7968C12}"/>
              </a:ext>
            </a:extLst>
          </p:cNvPr>
          <p:cNvSpPr txBox="1"/>
          <p:nvPr/>
        </p:nvSpPr>
        <p:spPr>
          <a:xfrm>
            <a:off x="299145" y="3347051"/>
            <a:ext cx="9636706" cy="369332"/>
          </a:xfrm>
          <a:prstGeom prst="rect">
            <a:avLst/>
          </a:prstGeom>
          <a:noFill/>
        </p:spPr>
        <p:txBody>
          <a:bodyPr wrap="square" rtlCol="0">
            <a:spAutoFit/>
          </a:bodyPr>
          <a:lstStyle/>
          <a:p>
            <a:pPr marL="285750" indent="-285750">
              <a:buFont typeface="Arial" panose="020B0604020202020204" pitchFamily="34" charset="0"/>
              <a:buChar char="•"/>
            </a:pPr>
            <a:r>
              <a:rPr lang="it-IT" u="sng" dirty="0">
                <a:latin typeface="Calibri Light" panose="020F0302020204030204" pitchFamily="34" charset="0"/>
                <a:cs typeface="Calibri Light" panose="020F0302020204030204" pitchFamily="34" charset="0"/>
              </a:rPr>
              <a:t>Qualità </a:t>
            </a:r>
            <a:r>
              <a:rPr lang="it-IT" u="sng">
                <a:latin typeface="Calibri Light" panose="020F0302020204030204" pitchFamily="34" charset="0"/>
                <a:cs typeface="Calibri Light" panose="020F0302020204030204" pitchFamily="34" charset="0"/>
              </a:rPr>
              <a:t>degli ambienti</a:t>
            </a:r>
            <a:r>
              <a:rPr lang="it-IT">
                <a:latin typeface="Calibri Light" panose="020F0302020204030204" pitchFamily="34" charset="0"/>
                <a:cs typeface="Calibri Light" panose="020F0302020204030204" pitchFamily="34" charset="0"/>
              </a:rPr>
              <a:t>: </a:t>
            </a:r>
            <a:r>
              <a:rPr lang="it-IT" dirty="0">
                <a:latin typeface="Calibri Light" panose="020F0302020204030204" pitchFamily="34" charset="0"/>
                <a:cs typeface="Calibri Light" panose="020F0302020204030204" pitchFamily="34" charset="0"/>
              </a:rPr>
              <a:t>gli utilizzatori non trovano più dei recipienti colmi e pertanto inutilizzabili.</a:t>
            </a:r>
          </a:p>
        </p:txBody>
      </p:sp>
      <p:sp>
        <p:nvSpPr>
          <p:cNvPr id="6" name="CasellaDiTesto 5">
            <a:extLst>
              <a:ext uri="{FF2B5EF4-FFF2-40B4-BE49-F238E27FC236}">
                <a16:creationId xmlns:a16="http://schemas.microsoft.com/office/drawing/2014/main" id="{011DFB99-DE9E-4194-AB7A-BCA79FD2F613}"/>
              </a:ext>
            </a:extLst>
          </p:cNvPr>
          <p:cNvSpPr txBox="1"/>
          <p:nvPr/>
        </p:nvSpPr>
        <p:spPr>
          <a:xfrm>
            <a:off x="299145" y="3886629"/>
            <a:ext cx="9636706" cy="646331"/>
          </a:xfrm>
          <a:prstGeom prst="rect">
            <a:avLst/>
          </a:prstGeom>
          <a:noFill/>
        </p:spPr>
        <p:txBody>
          <a:bodyPr wrap="square" rtlCol="0">
            <a:spAutoFit/>
          </a:bodyPr>
          <a:lstStyle/>
          <a:p>
            <a:pPr marL="285750" lvl="0" indent="-285750" algn="just">
              <a:buFont typeface="Arial" panose="020B0604020202020204" pitchFamily="34" charset="0"/>
              <a:buChar char="•"/>
            </a:pPr>
            <a:r>
              <a:rPr lang="it-IT" u="sng" dirty="0">
                <a:solidFill>
                  <a:prstClr val="black"/>
                </a:solidFill>
                <a:latin typeface="Calibri Light" panose="020F0302020204030204" pitchFamily="34" charset="0"/>
                <a:cs typeface="Calibri Light" panose="020F0302020204030204" pitchFamily="34" charset="0"/>
              </a:rPr>
              <a:t>Ottimizzazione della raccolta rifiuti</a:t>
            </a:r>
            <a:r>
              <a:rPr lang="it-IT" dirty="0">
                <a:solidFill>
                  <a:prstClr val="black"/>
                </a:solidFill>
                <a:latin typeface="Calibri Light" panose="020F0302020204030204" pitchFamily="34" charset="0"/>
                <a:cs typeface="Calibri Light" panose="020F0302020204030204" pitchFamily="34" charset="0"/>
              </a:rPr>
              <a:t>: riduzione dei costi e riorganizzazione dinamica degli itinerari di raccolta</a:t>
            </a:r>
          </a:p>
        </p:txBody>
      </p:sp>
    </p:spTree>
    <p:extLst>
      <p:ext uri="{BB962C8B-B14F-4D97-AF65-F5344CB8AC3E}">
        <p14:creationId xmlns:p14="http://schemas.microsoft.com/office/powerpoint/2010/main" val="2319575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4" grpId="0"/>
      <p:bldP spid="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9000"/>
            <a:lum/>
          </a:blip>
          <a:srcRect/>
          <a:stretch>
            <a:fillRect t="-6000" b="-6000"/>
          </a:stretch>
        </a:blipFill>
        <a:effectLst/>
      </p:bgPr>
    </p:bg>
    <p:spTree>
      <p:nvGrpSpPr>
        <p:cNvPr id="1" name=""/>
        <p:cNvGrpSpPr/>
        <p:nvPr/>
      </p:nvGrpSpPr>
      <p:grpSpPr>
        <a:xfrm>
          <a:off x="0" y="0"/>
          <a:ext cx="0" cy="0"/>
          <a:chOff x="0" y="0"/>
          <a:chExt cx="0" cy="0"/>
        </a:xfrm>
      </p:grpSpPr>
      <p:sp>
        <p:nvSpPr>
          <p:cNvPr id="3" name="TextShape 2">
            <a:extLst>
              <a:ext uri="{FF2B5EF4-FFF2-40B4-BE49-F238E27FC236}">
                <a16:creationId xmlns:a16="http://schemas.microsoft.com/office/drawing/2014/main" id="{883C7710-F043-4B93-B153-625F53FB4E81}"/>
              </a:ext>
            </a:extLst>
          </p:cNvPr>
          <p:cNvSpPr txBox="1"/>
          <p:nvPr/>
        </p:nvSpPr>
        <p:spPr>
          <a:xfrm>
            <a:off x="-233679" y="0"/>
            <a:ext cx="9458960" cy="1048550"/>
          </a:xfrm>
          <a:prstGeom prst="rect">
            <a:avLst/>
          </a:prstGeom>
          <a:noFill/>
          <a:ln>
            <a:noFill/>
          </a:ln>
        </p:spPr>
        <p:txBody>
          <a:bodyPr/>
          <a:lstStyle/>
          <a:p>
            <a:pPr algn="r">
              <a:lnSpc>
                <a:spcPct val="100000"/>
              </a:lnSpc>
            </a:pPr>
            <a:r>
              <a:rPr lang="it-IT" sz="6000" spc="-1" dirty="0">
                <a:solidFill>
                  <a:srgbClr val="000000"/>
                </a:solidFill>
                <a:uFill>
                  <a:solidFill>
                    <a:srgbClr val="FFFFFF"/>
                  </a:solidFill>
                </a:uFill>
                <a:latin typeface="+mj-lt"/>
              </a:rPr>
              <a:t>Conclusione e Sviluppi Futuri </a:t>
            </a:r>
          </a:p>
        </p:txBody>
      </p:sp>
      <p:pic>
        <p:nvPicPr>
          <p:cNvPr id="5" name="Immagine 4">
            <a:extLst>
              <a:ext uri="{FF2B5EF4-FFF2-40B4-BE49-F238E27FC236}">
                <a16:creationId xmlns:a16="http://schemas.microsoft.com/office/drawing/2014/main" id="{0AB7BE68-C926-45B2-A7A4-EF43D1F96A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0756" y="2049516"/>
            <a:ext cx="8773212" cy="4808483"/>
          </a:xfrm>
          <a:prstGeom prst="rect">
            <a:avLst/>
          </a:prstGeom>
        </p:spPr>
      </p:pic>
      <p:sp>
        <p:nvSpPr>
          <p:cNvPr id="7" name="CasellaDiTesto 6">
            <a:extLst>
              <a:ext uri="{FF2B5EF4-FFF2-40B4-BE49-F238E27FC236}">
                <a16:creationId xmlns:a16="http://schemas.microsoft.com/office/drawing/2014/main" id="{9B6BD704-593E-4A96-B48D-5EEF70C42ED4}"/>
              </a:ext>
            </a:extLst>
          </p:cNvPr>
          <p:cNvSpPr txBox="1"/>
          <p:nvPr/>
        </p:nvSpPr>
        <p:spPr>
          <a:xfrm>
            <a:off x="186545" y="805942"/>
            <a:ext cx="11691228" cy="2031325"/>
          </a:xfrm>
          <a:prstGeom prst="rect">
            <a:avLst/>
          </a:prstGeom>
          <a:noFill/>
        </p:spPr>
        <p:txBody>
          <a:bodyPr wrap="square" rtlCol="0">
            <a:spAutoFit/>
          </a:bodyPr>
          <a:lstStyle/>
          <a:p>
            <a:pPr algn="just"/>
            <a:r>
              <a:rPr lang="it-IT" dirty="0">
                <a:latin typeface="+mj-lt"/>
              </a:rPr>
              <a:t>In uno </a:t>
            </a:r>
            <a:r>
              <a:rPr lang="it-IT" b="1" i="1" dirty="0">
                <a:latin typeface="+mj-lt"/>
              </a:rPr>
              <a:t>sviluppo futuro</a:t>
            </a:r>
            <a:r>
              <a:rPr lang="it-IT" dirty="0">
                <a:latin typeface="+mj-lt"/>
              </a:rPr>
              <a:t> questo sistema potrà agevolare il lavoro delle aziende municipalizzate preposte alla raccolta dei rifiuti in una </a:t>
            </a:r>
            <a:r>
              <a:rPr lang="it-IT" i="1" dirty="0">
                <a:latin typeface="+mj-lt"/>
              </a:rPr>
              <a:t>Smart City</a:t>
            </a:r>
            <a:r>
              <a:rPr lang="it-IT" dirty="0">
                <a:latin typeface="+mj-lt"/>
              </a:rPr>
              <a:t>, migliorando il servizio offerto ed evitando di lasciare inutilizzabili alcuni dei contenitori dislocati per le strade.</a:t>
            </a:r>
          </a:p>
          <a:p>
            <a:pPr algn="just"/>
            <a:r>
              <a:rPr lang="it-IT" dirty="0">
                <a:latin typeface="+mj-lt"/>
              </a:rPr>
              <a:t>Questo impianto è realizzabile mediante </a:t>
            </a:r>
            <a:r>
              <a:rPr lang="it-IT" b="1" dirty="0" err="1">
                <a:latin typeface="+mj-lt"/>
              </a:rPr>
              <a:t>LoRa</a:t>
            </a:r>
            <a:r>
              <a:rPr lang="it-IT" dirty="0">
                <a:latin typeface="+mj-lt"/>
              </a:rPr>
              <a:t>, protocollo di telecomunicazioni senza fili che permette di coprire distanze dell’ordine del Km. L’architettura del sistema a valle del server, invece, avrà un funzionamento identico a quello mostrato in precedenza. </a:t>
            </a:r>
          </a:p>
          <a:p>
            <a:endParaRPr lang="it-IT" dirty="0">
              <a:latin typeface="+mj-lt"/>
            </a:endParaRPr>
          </a:p>
        </p:txBody>
      </p:sp>
    </p:spTree>
    <p:extLst>
      <p:ext uri="{BB962C8B-B14F-4D97-AF65-F5344CB8AC3E}">
        <p14:creationId xmlns:p14="http://schemas.microsoft.com/office/powerpoint/2010/main" val="2425995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9000"/>
            <a:lum/>
          </a:blip>
          <a:srcRect/>
          <a:stretch>
            <a:fillRect t="-6000" b="-6000"/>
          </a:stretch>
        </a:blip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A0D32F19-7D13-4090-A647-A9E037E67822}"/>
              </a:ext>
            </a:extLst>
          </p:cNvPr>
          <p:cNvSpPr txBox="1"/>
          <p:nvPr/>
        </p:nvSpPr>
        <p:spPr>
          <a:xfrm>
            <a:off x="7440707" y="4356846"/>
            <a:ext cx="4249270" cy="2062103"/>
          </a:xfrm>
          <a:prstGeom prst="rect">
            <a:avLst/>
          </a:prstGeom>
          <a:noFill/>
        </p:spPr>
        <p:txBody>
          <a:bodyPr wrap="square" rtlCol="0">
            <a:spAutoFit/>
          </a:bodyPr>
          <a:lstStyle/>
          <a:p>
            <a:pPr algn="r"/>
            <a:r>
              <a:rPr lang="it-IT" sz="3200" dirty="0">
                <a:latin typeface="+mj-lt"/>
              </a:rPr>
              <a:t>de Candia Giuseppe</a:t>
            </a:r>
          </a:p>
          <a:p>
            <a:pPr algn="r"/>
            <a:r>
              <a:rPr lang="it-IT" sz="3200" dirty="0">
                <a:latin typeface="+mj-lt"/>
              </a:rPr>
              <a:t>Fasciano Corrado</a:t>
            </a:r>
          </a:p>
          <a:p>
            <a:pPr algn="r"/>
            <a:r>
              <a:rPr lang="it-IT" sz="3200" dirty="0">
                <a:latin typeface="+mj-lt"/>
              </a:rPr>
              <a:t>Porcelli Gianluca</a:t>
            </a:r>
          </a:p>
          <a:p>
            <a:pPr algn="r"/>
            <a:r>
              <a:rPr lang="it-IT" sz="3200" dirty="0">
                <a:latin typeface="+mj-lt"/>
              </a:rPr>
              <a:t>Zippo Paola</a:t>
            </a:r>
          </a:p>
        </p:txBody>
      </p:sp>
    </p:spTree>
    <p:extLst>
      <p:ext uri="{BB962C8B-B14F-4D97-AF65-F5344CB8AC3E}">
        <p14:creationId xmlns:p14="http://schemas.microsoft.com/office/powerpoint/2010/main" val="3487099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7EA607D2-6BFF-43D8-B569-F650AA2DEE71}"/>
              </a:ext>
            </a:extLst>
          </p:cNvPr>
          <p:cNvSpPr txBox="1"/>
          <p:nvPr/>
        </p:nvSpPr>
        <p:spPr>
          <a:xfrm>
            <a:off x="631547" y="1514099"/>
            <a:ext cx="11268222" cy="5078313"/>
          </a:xfrm>
          <a:prstGeom prst="rect">
            <a:avLst/>
          </a:prstGeom>
          <a:noFill/>
        </p:spPr>
        <p:txBody>
          <a:bodyPr wrap="square" rtlCol="0">
            <a:spAutoFit/>
          </a:bodyPr>
          <a:lstStyle/>
          <a:p>
            <a:pPr marL="571500" indent="-571500">
              <a:buFont typeface="Arial" panose="020B0604020202020204" pitchFamily="34" charset="0"/>
              <a:buChar char="•"/>
            </a:pPr>
            <a:r>
              <a:rPr lang="it-IT" sz="3200" dirty="0">
                <a:solidFill>
                  <a:srgbClr val="2A411B"/>
                </a:solidFill>
                <a:latin typeface="+mj-lt"/>
              </a:rPr>
              <a:t>Introduzione </a:t>
            </a:r>
          </a:p>
          <a:p>
            <a:pPr marL="571500" indent="-571500">
              <a:buFont typeface="Arial" panose="020B0604020202020204" pitchFamily="34" charset="0"/>
              <a:buChar char="•"/>
            </a:pPr>
            <a:endParaRPr lang="it-IT" sz="3200" dirty="0">
              <a:solidFill>
                <a:srgbClr val="2A411B"/>
              </a:solidFill>
              <a:latin typeface="+mj-lt"/>
            </a:endParaRPr>
          </a:p>
          <a:p>
            <a:pPr marL="571500" indent="-571500">
              <a:buFont typeface="Arial" panose="020B0604020202020204" pitchFamily="34" charset="0"/>
              <a:buChar char="•"/>
            </a:pPr>
            <a:r>
              <a:rPr lang="it-IT" sz="3200" dirty="0" err="1">
                <a:solidFill>
                  <a:srgbClr val="2A411B"/>
                </a:solidFill>
                <a:latin typeface="+mj-lt"/>
              </a:rPr>
              <a:t>Lopy</a:t>
            </a:r>
            <a:r>
              <a:rPr lang="it-IT" sz="3200" dirty="0">
                <a:solidFill>
                  <a:srgbClr val="2A411B"/>
                </a:solidFill>
                <a:latin typeface="+mj-lt"/>
              </a:rPr>
              <a:t> client</a:t>
            </a:r>
          </a:p>
          <a:p>
            <a:pPr marL="571500" indent="-571500">
              <a:buFont typeface="Arial" panose="020B0604020202020204" pitchFamily="34" charset="0"/>
              <a:buChar char="•"/>
            </a:pPr>
            <a:endParaRPr lang="it-IT" sz="3200" dirty="0">
              <a:solidFill>
                <a:srgbClr val="2A411B"/>
              </a:solidFill>
              <a:latin typeface="+mj-lt"/>
            </a:endParaRPr>
          </a:p>
          <a:p>
            <a:pPr marL="571500" indent="-571500">
              <a:buFont typeface="Arial" panose="020B0604020202020204" pitchFamily="34" charset="0"/>
              <a:buChar char="•"/>
            </a:pPr>
            <a:r>
              <a:rPr lang="it-IT" sz="3200" dirty="0" err="1">
                <a:solidFill>
                  <a:srgbClr val="2A411B"/>
                </a:solidFill>
                <a:latin typeface="+mj-lt"/>
              </a:rPr>
              <a:t>Raspberry</a:t>
            </a:r>
            <a:r>
              <a:rPr lang="it-IT" sz="3200" dirty="0">
                <a:solidFill>
                  <a:srgbClr val="2A411B"/>
                </a:solidFill>
                <a:latin typeface="+mj-lt"/>
              </a:rPr>
              <a:t> server</a:t>
            </a:r>
          </a:p>
          <a:p>
            <a:pPr marL="571500" indent="-571500">
              <a:buFont typeface="Arial" panose="020B0604020202020204" pitchFamily="34" charset="0"/>
              <a:buChar char="•"/>
            </a:pPr>
            <a:endParaRPr lang="it-IT" sz="3200" dirty="0">
              <a:solidFill>
                <a:srgbClr val="2A411B"/>
              </a:solidFill>
              <a:latin typeface="+mj-lt"/>
            </a:endParaRPr>
          </a:p>
          <a:p>
            <a:pPr marL="571500" indent="-571500">
              <a:buFont typeface="Arial" panose="020B0604020202020204" pitchFamily="34" charset="0"/>
              <a:buChar char="•"/>
            </a:pPr>
            <a:r>
              <a:rPr lang="it-IT" sz="3200" dirty="0">
                <a:solidFill>
                  <a:srgbClr val="2A411B"/>
                </a:solidFill>
                <a:latin typeface="+mj-lt"/>
              </a:rPr>
              <a:t>Bot </a:t>
            </a:r>
            <a:r>
              <a:rPr lang="it-IT" sz="3200" dirty="0" err="1">
                <a:solidFill>
                  <a:srgbClr val="2A411B"/>
                </a:solidFill>
                <a:latin typeface="+mj-lt"/>
              </a:rPr>
              <a:t>Telegram</a:t>
            </a:r>
            <a:endParaRPr lang="it-IT" sz="3200" dirty="0">
              <a:solidFill>
                <a:srgbClr val="2A411B"/>
              </a:solidFill>
              <a:latin typeface="+mj-lt"/>
            </a:endParaRPr>
          </a:p>
          <a:p>
            <a:endParaRPr lang="it-IT" sz="3200" dirty="0">
              <a:solidFill>
                <a:srgbClr val="2A411B"/>
              </a:solidFill>
              <a:latin typeface="+mj-lt"/>
            </a:endParaRPr>
          </a:p>
          <a:p>
            <a:pPr marL="571500" indent="-571500">
              <a:buFont typeface="Arial" panose="020B0604020202020204" pitchFamily="34" charset="0"/>
              <a:buChar char="•"/>
            </a:pPr>
            <a:r>
              <a:rPr lang="it-IT" sz="3200" dirty="0">
                <a:solidFill>
                  <a:srgbClr val="2A411B"/>
                </a:solidFill>
                <a:latin typeface="+mj-lt"/>
              </a:rPr>
              <a:t>Conclusione e sviluppi futuri</a:t>
            </a:r>
          </a:p>
          <a:p>
            <a:endParaRPr lang="it-IT" sz="3600" b="1" dirty="0">
              <a:solidFill>
                <a:schemeClr val="accent6">
                  <a:lumMod val="50000"/>
                </a:schemeClr>
              </a:solidFill>
            </a:endParaRPr>
          </a:p>
        </p:txBody>
      </p:sp>
      <p:sp>
        <p:nvSpPr>
          <p:cNvPr id="7" name="Titolo 1">
            <a:extLst>
              <a:ext uri="{FF2B5EF4-FFF2-40B4-BE49-F238E27FC236}">
                <a16:creationId xmlns:a16="http://schemas.microsoft.com/office/drawing/2014/main" id="{D5FF9E02-42F8-47F1-A0D1-C0E88F934B9F}"/>
              </a:ext>
            </a:extLst>
          </p:cNvPr>
          <p:cNvSpPr txBox="1">
            <a:spLocks/>
          </p:cNvSpPr>
          <p:nvPr/>
        </p:nvSpPr>
        <p:spPr>
          <a:xfrm>
            <a:off x="-520312" y="0"/>
            <a:ext cx="4813985" cy="1325563"/>
          </a:xfrm>
          <a:prstGeom prst="rect">
            <a:avLst/>
          </a:prstGeom>
          <a:effectLst/>
        </p:spPr>
        <p:txBody>
          <a:bodyPr vert="horz" lIns="91440" tIns="45720" rIns="91440" bIns="45720" rtlCol="0" anchor="t" anchorCtr="0">
            <a:noAutofit/>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914400" rtl="0" eaLnBrk="1" fontAlgn="auto" latinLnBrk="0" hangingPunct="1">
              <a:lnSpc>
                <a:spcPct val="100000"/>
              </a:lnSpc>
              <a:spcBef>
                <a:spcPct val="0"/>
              </a:spcBef>
              <a:spcAft>
                <a:spcPts val="0"/>
              </a:spcAft>
              <a:buClr>
                <a:srgbClr val="F14124">
                  <a:lumMod val="75000"/>
                </a:srgbClr>
              </a:buClr>
              <a:buSzPct val="128000"/>
              <a:buFont typeface="Georgia" pitchFamily="18" charset="0"/>
              <a:buNone/>
              <a:tabLst/>
              <a:defRPr/>
            </a:pPr>
            <a:r>
              <a:rPr kumimoji="0" lang="it-IT" sz="6000" b="0" i="0" u="none" strike="noStrike" kern="1200" cap="none" spc="0" normalizeH="0" baseline="0" noProof="0" dirty="0">
                <a:ln>
                  <a:noFill/>
                </a:ln>
                <a:gradFill>
                  <a:gsLst>
                    <a:gs pos="0">
                      <a:sysClr val="windowText" lastClr="000000"/>
                    </a:gs>
                    <a:gs pos="40000">
                      <a:sysClr val="windowText" lastClr="000000">
                        <a:lumMod val="75000"/>
                        <a:lumOff val="25000"/>
                      </a:sysClr>
                    </a:gs>
                    <a:gs pos="100000">
                      <a:srgbClr val="212745">
                        <a:alpha val="65000"/>
                      </a:srgbClr>
                    </a:gs>
                  </a:gsLst>
                  <a:lin ang="5400000" scaled="0"/>
                </a:gradFill>
                <a:effectLst>
                  <a:reflection blurRad="6350" stA="0" endPos="45500" dir="5400000" sy="-100000" algn="bl" rotWithShape="0"/>
                </a:effectLst>
                <a:uLnTx/>
                <a:uFillTx/>
                <a:ea typeface="+mj-ea"/>
                <a:cs typeface="+mj-cs"/>
              </a:rPr>
              <a:t>Indice</a:t>
            </a:r>
          </a:p>
        </p:txBody>
      </p:sp>
    </p:spTree>
    <p:extLst>
      <p:ext uri="{BB962C8B-B14F-4D97-AF65-F5344CB8AC3E}">
        <p14:creationId xmlns:p14="http://schemas.microsoft.com/office/powerpoint/2010/main" val="1778497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9000"/>
            <a:lum/>
          </a:blip>
          <a:srcRect/>
          <a:stretch>
            <a:fillRect t="-6000" b="-6000"/>
          </a:stretch>
        </a:blipFill>
        <a:effectLst/>
      </p:bgPr>
    </p:bg>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019FAFAA-F9E4-49F3-AA54-B8C84185095E}"/>
              </a:ext>
            </a:extLst>
          </p:cNvPr>
          <p:cNvSpPr txBox="1">
            <a:spLocks/>
          </p:cNvSpPr>
          <p:nvPr/>
        </p:nvSpPr>
        <p:spPr>
          <a:xfrm>
            <a:off x="-96080" y="225661"/>
            <a:ext cx="481398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it-IT" dirty="0"/>
          </a:p>
        </p:txBody>
      </p:sp>
      <p:sp>
        <p:nvSpPr>
          <p:cNvPr id="8" name="CasellaDiTesto 7">
            <a:extLst>
              <a:ext uri="{FF2B5EF4-FFF2-40B4-BE49-F238E27FC236}">
                <a16:creationId xmlns:a16="http://schemas.microsoft.com/office/drawing/2014/main" id="{E083DE48-7D47-439A-93D5-56BD0FEA15A1}"/>
              </a:ext>
            </a:extLst>
          </p:cNvPr>
          <p:cNvSpPr txBox="1"/>
          <p:nvPr/>
        </p:nvSpPr>
        <p:spPr>
          <a:xfrm>
            <a:off x="321526" y="1776885"/>
            <a:ext cx="11412000" cy="3754874"/>
          </a:xfrm>
          <a:prstGeom prst="rect">
            <a:avLst/>
          </a:prstGeom>
          <a:noFill/>
        </p:spPr>
        <p:txBody>
          <a:bodyPr wrap="square" rtlCol="0">
            <a:spAutoFit/>
          </a:bodyPr>
          <a:lstStyle/>
          <a:p>
            <a:pPr algn="just"/>
            <a:r>
              <a:rPr lang="it-IT" dirty="0">
                <a:latin typeface="+mj-lt"/>
              </a:rPr>
              <a:t>L’attività di monitoraggio scelta per questo lavoro progettuale è basata sull’osservazione del livello di riempimento di contenitori atti alla raccolta dei rifiuti. </a:t>
            </a:r>
          </a:p>
          <a:p>
            <a:pPr algn="just"/>
            <a:endParaRPr lang="it-IT" sz="2000" dirty="0">
              <a:latin typeface="+mj-lt"/>
            </a:endParaRPr>
          </a:p>
          <a:p>
            <a:pPr algn="just"/>
            <a:r>
              <a:rPr lang="it-IT" b="1" dirty="0">
                <a:latin typeface="+mj-lt"/>
              </a:rPr>
              <a:t>Funzionalità offerte</a:t>
            </a:r>
            <a:r>
              <a:rPr lang="it-IT" dirty="0"/>
              <a:t>:</a:t>
            </a:r>
          </a:p>
          <a:p>
            <a:pPr algn="just"/>
            <a:endParaRPr lang="it-IT" dirty="0"/>
          </a:p>
          <a:p>
            <a:pPr marL="342900" indent="-342900" algn="just">
              <a:buFont typeface="+mj-lt"/>
              <a:buAutoNum type="arabicPeriod"/>
            </a:pPr>
            <a:r>
              <a:rPr lang="it-IT" dirty="0">
                <a:latin typeface="+mj-lt"/>
              </a:rPr>
              <a:t>Notifica di avvertimento (BOT </a:t>
            </a:r>
            <a:r>
              <a:rPr lang="it-IT" dirty="0" err="1">
                <a:latin typeface="+mj-lt"/>
              </a:rPr>
              <a:t>Telegram</a:t>
            </a:r>
            <a:r>
              <a:rPr lang="it-IT" dirty="0">
                <a:latin typeface="+mj-lt"/>
              </a:rPr>
              <a:t>) quando il cestino risulta essere pieno almeno per metà</a:t>
            </a:r>
          </a:p>
          <a:p>
            <a:pPr algn="just"/>
            <a:endParaRPr lang="it-IT" dirty="0">
              <a:latin typeface="+mj-lt"/>
            </a:endParaRPr>
          </a:p>
          <a:p>
            <a:pPr marL="342900" indent="-342900" algn="just">
              <a:buAutoNum type="arabicPeriod" startAt="2"/>
            </a:pPr>
            <a:r>
              <a:rPr lang="it-IT" dirty="0">
                <a:latin typeface="+mj-lt"/>
              </a:rPr>
              <a:t>Notifica </a:t>
            </a:r>
            <a:r>
              <a:rPr lang="it-IT" dirty="0">
                <a:solidFill>
                  <a:prstClr val="black"/>
                </a:solidFill>
                <a:latin typeface="Calibri Light" panose="020F0302020204030204"/>
              </a:rPr>
              <a:t>critica</a:t>
            </a:r>
            <a:r>
              <a:rPr lang="it-IT" dirty="0">
                <a:latin typeface="+mj-lt"/>
              </a:rPr>
              <a:t> (BOT </a:t>
            </a:r>
            <a:r>
              <a:rPr lang="it-IT" dirty="0" err="1">
                <a:latin typeface="+mj-lt"/>
              </a:rPr>
              <a:t>Telegram</a:t>
            </a:r>
            <a:r>
              <a:rPr lang="it-IT" dirty="0">
                <a:latin typeface="+mj-lt"/>
              </a:rPr>
              <a:t>) per la segnalazione di cestino otturato. Di conseguenza, diviene necessario l’intervento umano di ripristino</a:t>
            </a:r>
          </a:p>
          <a:p>
            <a:pPr algn="just"/>
            <a:endParaRPr lang="it-IT" dirty="0">
              <a:latin typeface="+mj-lt"/>
            </a:endParaRPr>
          </a:p>
          <a:p>
            <a:pPr marL="342900" indent="-342900" algn="just">
              <a:buAutoNum type="arabicPeriod" startAt="3"/>
            </a:pPr>
            <a:r>
              <a:rPr lang="it-IT" dirty="0">
                <a:latin typeface="+mj-lt"/>
              </a:rPr>
              <a:t>Notifica critica (BOT </a:t>
            </a:r>
            <a:r>
              <a:rPr lang="it-IT" dirty="0" err="1">
                <a:latin typeface="+mj-lt"/>
              </a:rPr>
              <a:t>Telegram</a:t>
            </a:r>
            <a:r>
              <a:rPr lang="it-IT" dirty="0">
                <a:latin typeface="+mj-lt"/>
              </a:rPr>
              <a:t>) nella quale si richiede l’intervento di un operatore il cui compito è occuparsi dello</a:t>
            </a:r>
          </a:p>
          <a:p>
            <a:pPr algn="just"/>
            <a:r>
              <a:rPr lang="it-IT" dirty="0">
                <a:latin typeface="+mj-lt"/>
              </a:rPr>
              <a:t>       svuotamento del cestino pieno</a:t>
            </a:r>
          </a:p>
          <a:p>
            <a:endParaRPr lang="it-IT" sz="2000" dirty="0">
              <a:latin typeface="+mj-lt"/>
            </a:endParaRPr>
          </a:p>
        </p:txBody>
      </p:sp>
      <p:sp>
        <p:nvSpPr>
          <p:cNvPr id="6" name="Titolo 1">
            <a:extLst>
              <a:ext uri="{FF2B5EF4-FFF2-40B4-BE49-F238E27FC236}">
                <a16:creationId xmlns:a16="http://schemas.microsoft.com/office/drawing/2014/main" id="{3245B979-6661-458C-BFB6-506A2BF0F6F6}"/>
              </a:ext>
            </a:extLst>
          </p:cNvPr>
          <p:cNvSpPr txBox="1">
            <a:spLocks/>
          </p:cNvSpPr>
          <p:nvPr/>
        </p:nvSpPr>
        <p:spPr>
          <a:xfrm>
            <a:off x="-520312" y="0"/>
            <a:ext cx="4813985" cy="1325563"/>
          </a:xfrm>
          <a:prstGeom prst="rect">
            <a:avLst/>
          </a:prstGeom>
          <a:effectLst/>
        </p:spPr>
        <p:txBody>
          <a:bodyPr vert="horz" lIns="91440" tIns="45720" rIns="91440" bIns="45720" rtlCol="0" anchor="t" anchorCtr="0">
            <a:noAutofit/>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r" defTabSz="914400" rtl="0" eaLnBrk="1" fontAlgn="auto" latinLnBrk="0" hangingPunct="1">
              <a:lnSpc>
                <a:spcPct val="100000"/>
              </a:lnSpc>
              <a:spcBef>
                <a:spcPct val="0"/>
              </a:spcBef>
              <a:spcAft>
                <a:spcPts val="0"/>
              </a:spcAft>
              <a:buClr>
                <a:srgbClr val="F14124">
                  <a:lumMod val="75000"/>
                </a:srgbClr>
              </a:buClr>
              <a:buSzPct val="128000"/>
              <a:buFont typeface="Georgia" pitchFamily="18" charset="0"/>
              <a:buNone/>
              <a:tabLst/>
              <a:defRPr/>
            </a:pPr>
            <a:r>
              <a:rPr kumimoji="0" lang="it-IT" sz="6000" b="0" i="0" u="none" strike="noStrike" kern="1200" cap="none" spc="0" normalizeH="0" baseline="0" noProof="0" dirty="0">
                <a:ln>
                  <a:noFill/>
                </a:ln>
                <a:gradFill>
                  <a:gsLst>
                    <a:gs pos="0">
                      <a:sysClr val="windowText" lastClr="000000"/>
                    </a:gs>
                    <a:gs pos="40000">
                      <a:sysClr val="windowText" lastClr="000000">
                        <a:lumMod val="75000"/>
                        <a:lumOff val="25000"/>
                      </a:sysClr>
                    </a:gs>
                    <a:gs pos="100000">
                      <a:srgbClr val="212745">
                        <a:alpha val="65000"/>
                      </a:srgbClr>
                    </a:gs>
                  </a:gsLst>
                  <a:lin ang="5400000" scaled="0"/>
                </a:gradFill>
                <a:effectLst>
                  <a:reflection blurRad="6350" stA="0" endPos="45500" dir="5400000" sy="-100000" algn="bl" rotWithShape="0"/>
                </a:effectLst>
                <a:uLnTx/>
                <a:uFillTx/>
                <a:ea typeface="+mj-ea"/>
                <a:cs typeface="+mj-cs"/>
              </a:rPr>
              <a:t>Introduzione</a:t>
            </a:r>
          </a:p>
        </p:txBody>
      </p:sp>
    </p:spTree>
    <p:extLst>
      <p:ext uri="{BB962C8B-B14F-4D97-AF65-F5344CB8AC3E}">
        <p14:creationId xmlns:p14="http://schemas.microsoft.com/office/powerpoint/2010/main" val="3902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9000"/>
            <a:lum/>
          </a:blip>
          <a:srcRect/>
          <a:stretch>
            <a:fillRect t="-6000" b="-6000"/>
          </a:stretch>
        </a:blipFill>
        <a:effectLst/>
      </p:bgPr>
    </p:bg>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019FAFAA-F9E4-49F3-AA54-B8C84185095E}"/>
              </a:ext>
            </a:extLst>
          </p:cNvPr>
          <p:cNvSpPr txBox="1">
            <a:spLocks/>
          </p:cNvSpPr>
          <p:nvPr/>
        </p:nvSpPr>
        <p:spPr>
          <a:xfrm>
            <a:off x="-96080" y="225661"/>
            <a:ext cx="481398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it-IT" dirty="0"/>
          </a:p>
        </p:txBody>
      </p:sp>
      <p:pic>
        <p:nvPicPr>
          <p:cNvPr id="3" name="Immagine 2">
            <a:extLst>
              <a:ext uri="{FF2B5EF4-FFF2-40B4-BE49-F238E27FC236}">
                <a16:creationId xmlns:a16="http://schemas.microsoft.com/office/drawing/2014/main" id="{0E8C7EFD-727C-431C-8190-F0E88BE26E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773" y="1158572"/>
            <a:ext cx="10156453" cy="5473767"/>
          </a:xfrm>
          <a:prstGeom prst="rect">
            <a:avLst/>
          </a:prstGeom>
          <a:effectLst>
            <a:softEdge rad="63500"/>
          </a:effectLst>
        </p:spPr>
      </p:pic>
      <p:sp>
        <p:nvSpPr>
          <p:cNvPr id="7" name="Titolo 1">
            <a:extLst>
              <a:ext uri="{FF2B5EF4-FFF2-40B4-BE49-F238E27FC236}">
                <a16:creationId xmlns:a16="http://schemas.microsoft.com/office/drawing/2014/main" id="{9E048E51-D446-4FD6-A031-028C094E2826}"/>
              </a:ext>
            </a:extLst>
          </p:cNvPr>
          <p:cNvSpPr txBox="1">
            <a:spLocks/>
          </p:cNvSpPr>
          <p:nvPr/>
        </p:nvSpPr>
        <p:spPr>
          <a:xfrm>
            <a:off x="-520312" y="0"/>
            <a:ext cx="4813985" cy="1325563"/>
          </a:xfrm>
          <a:prstGeom prst="rect">
            <a:avLst/>
          </a:prstGeom>
          <a:effectLst/>
        </p:spPr>
        <p:txBody>
          <a:bodyPr vert="horz" lIns="91440" tIns="45720" rIns="91440" bIns="45720" rtlCol="0" anchor="t" anchorCtr="0">
            <a:noAutofit/>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914400" rtl="0" eaLnBrk="1" fontAlgn="auto" latinLnBrk="0" hangingPunct="1">
              <a:lnSpc>
                <a:spcPct val="100000"/>
              </a:lnSpc>
              <a:spcBef>
                <a:spcPct val="0"/>
              </a:spcBef>
              <a:spcAft>
                <a:spcPts val="0"/>
              </a:spcAft>
              <a:buClr>
                <a:srgbClr val="F14124">
                  <a:lumMod val="75000"/>
                </a:srgbClr>
              </a:buClr>
              <a:buSzPct val="128000"/>
              <a:buFont typeface="Georgia" pitchFamily="18" charset="0"/>
              <a:buNone/>
              <a:tabLst/>
              <a:defRPr/>
            </a:pPr>
            <a:r>
              <a:rPr kumimoji="0" lang="it-IT" sz="6000" b="0" i="0" u="none" strike="noStrike" kern="1200" cap="none" spc="0" normalizeH="0" baseline="0" noProof="0" dirty="0">
                <a:ln>
                  <a:noFill/>
                </a:ln>
                <a:gradFill>
                  <a:gsLst>
                    <a:gs pos="0">
                      <a:sysClr val="windowText" lastClr="000000"/>
                    </a:gs>
                    <a:gs pos="40000">
                      <a:sysClr val="windowText" lastClr="000000">
                        <a:lumMod val="75000"/>
                        <a:lumOff val="25000"/>
                      </a:sysClr>
                    </a:gs>
                    <a:gs pos="100000">
                      <a:srgbClr val="212745">
                        <a:alpha val="65000"/>
                      </a:srgbClr>
                    </a:gs>
                  </a:gsLst>
                  <a:lin ang="5400000" scaled="0"/>
                </a:gradFill>
                <a:effectLst>
                  <a:reflection blurRad="6350" stA="0" endPos="45500" dir="5400000" sy="-100000" algn="bl" rotWithShape="0"/>
                </a:effectLst>
                <a:uLnTx/>
                <a:uFillTx/>
                <a:ea typeface="+mj-ea"/>
                <a:cs typeface="+mj-cs"/>
              </a:rPr>
              <a:t>Scenario</a:t>
            </a:r>
          </a:p>
        </p:txBody>
      </p:sp>
    </p:spTree>
    <p:extLst>
      <p:ext uri="{BB962C8B-B14F-4D97-AF65-F5344CB8AC3E}">
        <p14:creationId xmlns:p14="http://schemas.microsoft.com/office/powerpoint/2010/main" val="2881096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9000"/>
            <a:lum/>
          </a:blip>
          <a:srcRect/>
          <a:stretch>
            <a:fillRect t="-6000" b="-6000"/>
          </a:stretch>
        </a:blipFill>
        <a:effectLst/>
      </p:bgPr>
    </p:bg>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019FAFAA-F9E4-49F3-AA54-B8C84185095E}"/>
              </a:ext>
            </a:extLst>
          </p:cNvPr>
          <p:cNvSpPr txBox="1">
            <a:spLocks/>
          </p:cNvSpPr>
          <p:nvPr/>
        </p:nvSpPr>
        <p:spPr>
          <a:xfrm>
            <a:off x="-96080" y="225661"/>
            <a:ext cx="481398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it-IT" dirty="0"/>
          </a:p>
        </p:txBody>
      </p:sp>
      <p:pic>
        <p:nvPicPr>
          <p:cNvPr id="9" name="Immagine 8">
            <a:extLst>
              <a:ext uri="{FF2B5EF4-FFF2-40B4-BE49-F238E27FC236}">
                <a16:creationId xmlns:a16="http://schemas.microsoft.com/office/drawing/2014/main" id="{4975AEB5-0AA8-468E-A571-531839A65B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596" y="2362807"/>
            <a:ext cx="2639603" cy="2639603"/>
          </a:xfrm>
          <a:prstGeom prst="rect">
            <a:avLst/>
          </a:prstGeom>
        </p:spPr>
      </p:pic>
      <p:sp>
        <p:nvSpPr>
          <p:cNvPr id="13" name="Rettangolo 12">
            <a:extLst>
              <a:ext uri="{FF2B5EF4-FFF2-40B4-BE49-F238E27FC236}">
                <a16:creationId xmlns:a16="http://schemas.microsoft.com/office/drawing/2014/main" id="{4228B7E2-1A9C-44BA-A06C-C8CB097D1993}"/>
              </a:ext>
            </a:extLst>
          </p:cNvPr>
          <p:cNvSpPr/>
          <p:nvPr/>
        </p:nvSpPr>
        <p:spPr>
          <a:xfrm>
            <a:off x="3373334" y="1325563"/>
            <a:ext cx="8134349" cy="1200329"/>
          </a:xfrm>
          <a:prstGeom prst="rect">
            <a:avLst/>
          </a:prstGeom>
        </p:spPr>
        <p:txBody>
          <a:bodyPr wrap="square">
            <a:spAutoFit/>
          </a:bodyPr>
          <a:lstStyle/>
          <a:p>
            <a:pPr algn="just"/>
            <a:r>
              <a:rPr lang="it-IT" b="1" dirty="0">
                <a:latin typeface="+mj-lt"/>
                <a:ea typeface="Noto Sans CJK SC Regular"/>
                <a:cs typeface="FreeSans"/>
              </a:rPr>
              <a:t>Sensori</a:t>
            </a:r>
            <a:r>
              <a:rPr lang="it-IT" dirty="0">
                <a:latin typeface="+mj-lt"/>
                <a:ea typeface="Noto Sans CJK SC Regular"/>
                <a:cs typeface="FreeSans"/>
              </a:rPr>
              <a:t>: I sensori</a:t>
            </a:r>
            <a:r>
              <a:rPr lang="it-IT" dirty="0"/>
              <a:t> </a:t>
            </a:r>
            <a:r>
              <a:rPr lang="it-IT" dirty="0">
                <a:latin typeface="+mj-lt"/>
              </a:rPr>
              <a:t>TE174 </a:t>
            </a:r>
            <a:r>
              <a:rPr lang="it-IT" dirty="0">
                <a:latin typeface="+mj-lt"/>
                <a:ea typeface="Noto Sans CJK SC Regular"/>
                <a:cs typeface="FreeSans"/>
              </a:rPr>
              <a:t>sfruttano la tecnologia IR per il rilevamento di oggetti in loro prossimità. Una coppia di led (Trasmettitore e Ricevitore) segnalano, in un ristretto campo d’azione, la presenza di oggetti nel caso in cui il segnale inviato dal trasmettitore venisse ostacolato e quindi riflesso sul ricevitore.</a:t>
            </a:r>
          </a:p>
        </p:txBody>
      </p:sp>
      <p:sp>
        <p:nvSpPr>
          <p:cNvPr id="10" name="Titolo 1">
            <a:extLst>
              <a:ext uri="{FF2B5EF4-FFF2-40B4-BE49-F238E27FC236}">
                <a16:creationId xmlns:a16="http://schemas.microsoft.com/office/drawing/2014/main" id="{39B96794-B814-4CCD-8573-37D077A2BFD1}"/>
              </a:ext>
            </a:extLst>
          </p:cNvPr>
          <p:cNvSpPr txBox="1">
            <a:spLocks/>
          </p:cNvSpPr>
          <p:nvPr/>
        </p:nvSpPr>
        <p:spPr>
          <a:xfrm>
            <a:off x="-520312" y="0"/>
            <a:ext cx="7505574" cy="1325563"/>
          </a:xfrm>
          <a:prstGeom prst="rect">
            <a:avLst/>
          </a:prstGeom>
          <a:effectLst/>
        </p:spPr>
        <p:txBody>
          <a:bodyPr vert="horz" lIns="91440" tIns="45720" rIns="91440" bIns="45720" rtlCol="0" anchor="t" anchorCtr="0">
            <a:noAutofit/>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r" defTabSz="914400" rtl="0" eaLnBrk="1" fontAlgn="auto" latinLnBrk="0" hangingPunct="1">
              <a:lnSpc>
                <a:spcPct val="100000"/>
              </a:lnSpc>
              <a:spcBef>
                <a:spcPct val="0"/>
              </a:spcBef>
              <a:spcAft>
                <a:spcPts val="0"/>
              </a:spcAft>
              <a:buClr>
                <a:srgbClr val="F14124">
                  <a:lumMod val="75000"/>
                </a:srgbClr>
              </a:buClr>
              <a:buSzPct val="128000"/>
              <a:buFont typeface="Georgia" pitchFamily="18" charset="0"/>
              <a:buNone/>
              <a:tabLst/>
              <a:defRPr/>
            </a:pPr>
            <a:r>
              <a:rPr kumimoji="0" lang="it-IT" sz="6000" b="0" i="0" u="none" strike="noStrike" kern="1200" cap="none" spc="0" normalizeH="0" baseline="0" noProof="0" dirty="0">
                <a:ln>
                  <a:noFill/>
                </a:ln>
                <a:gradFill>
                  <a:gsLst>
                    <a:gs pos="0">
                      <a:sysClr val="windowText" lastClr="000000"/>
                    </a:gs>
                    <a:gs pos="40000">
                      <a:sysClr val="windowText" lastClr="000000">
                        <a:lumMod val="75000"/>
                        <a:lumOff val="25000"/>
                      </a:sysClr>
                    </a:gs>
                    <a:gs pos="100000">
                      <a:srgbClr val="212745">
                        <a:alpha val="65000"/>
                      </a:srgbClr>
                    </a:gs>
                  </a:gsLst>
                  <a:lin ang="5400000" scaled="0"/>
                </a:gradFill>
                <a:effectLst>
                  <a:reflection blurRad="6350" stA="0" endPos="45500" dir="5400000" sy="-100000" algn="bl" rotWithShape="0"/>
                </a:effectLst>
                <a:uLnTx/>
                <a:uFillTx/>
                <a:ea typeface="+mj-ea"/>
                <a:cs typeface="+mj-cs"/>
              </a:rPr>
              <a:t>Hardware necessario</a:t>
            </a:r>
          </a:p>
        </p:txBody>
      </p:sp>
      <p:pic>
        <p:nvPicPr>
          <p:cNvPr id="7" name="Immagine 6">
            <a:extLst>
              <a:ext uri="{FF2B5EF4-FFF2-40B4-BE49-F238E27FC236}">
                <a16:creationId xmlns:a16="http://schemas.microsoft.com/office/drawing/2014/main" id="{29E857D0-80BD-464E-B34F-C70AD0C9FF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46007">
            <a:off x="765202" y="1099367"/>
            <a:ext cx="2188631" cy="2148439"/>
          </a:xfrm>
          <a:prstGeom prst="rect">
            <a:avLst/>
          </a:prstGeom>
        </p:spPr>
      </p:pic>
      <p:pic>
        <p:nvPicPr>
          <p:cNvPr id="14" name="Immagine 13">
            <a:extLst>
              <a:ext uri="{FF2B5EF4-FFF2-40B4-BE49-F238E27FC236}">
                <a16:creationId xmlns:a16="http://schemas.microsoft.com/office/drawing/2014/main" id="{0038CD28-9DD9-4930-9C95-CD7F726BC0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5305" y="5110250"/>
            <a:ext cx="2328423" cy="1297073"/>
          </a:xfrm>
          <a:prstGeom prst="rect">
            <a:avLst/>
          </a:prstGeom>
        </p:spPr>
      </p:pic>
      <p:sp>
        <p:nvSpPr>
          <p:cNvPr id="2" name="CasellaDiTesto 1">
            <a:extLst>
              <a:ext uri="{FF2B5EF4-FFF2-40B4-BE49-F238E27FC236}">
                <a16:creationId xmlns:a16="http://schemas.microsoft.com/office/drawing/2014/main" id="{E2E7E3D8-9E9C-4DCA-9645-B51EB0B10057}"/>
              </a:ext>
            </a:extLst>
          </p:cNvPr>
          <p:cNvSpPr txBox="1"/>
          <p:nvPr/>
        </p:nvSpPr>
        <p:spPr>
          <a:xfrm>
            <a:off x="3436883" y="2921183"/>
            <a:ext cx="8070800" cy="1200329"/>
          </a:xfrm>
          <a:prstGeom prst="rect">
            <a:avLst/>
          </a:prstGeom>
          <a:noFill/>
        </p:spPr>
        <p:txBody>
          <a:bodyPr wrap="square" rtlCol="0">
            <a:spAutoFit/>
          </a:bodyPr>
          <a:lstStyle/>
          <a:p>
            <a:pPr lvl="0" algn="just"/>
            <a:r>
              <a:rPr lang="it-IT" b="1" dirty="0" err="1">
                <a:solidFill>
                  <a:prstClr val="black"/>
                </a:solidFill>
                <a:latin typeface="Calibri Light" panose="020F0302020204030204"/>
              </a:rPr>
              <a:t>LoPy</a:t>
            </a:r>
            <a:r>
              <a:rPr lang="it-IT" b="1" dirty="0">
                <a:solidFill>
                  <a:prstClr val="black"/>
                </a:solidFill>
                <a:latin typeface="Calibri Light" panose="020F0302020204030204"/>
              </a:rPr>
              <a:t>: </a:t>
            </a:r>
            <a:r>
              <a:rPr lang="it-IT" dirty="0">
                <a:solidFill>
                  <a:prstClr val="black"/>
                </a:solidFill>
                <a:latin typeface="Calibri Light" panose="020F0302020204030204"/>
              </a:rPr>
              <a:t>Il dispositivo più vicino al fenomeno da osservare ed è l’unico in collegamento diretto con i sensori atti alla rilevazione di oggetti inseriti all’interno dei contenitori. </a:t>
            </a:r>
          </a:p>
          <a:p>
            <a:pPr lvl="0" algn="just"/>
            <a:r>
              <a:rPr lang="it-IT" dirty="0">
                <a:solidFill>
                  <a:prstClr val="black"/>
                </a:solidFill>
                <a:latin typeface="Calibri Light" panose="020F0302020204030204"/>
              </a:rPr>
              <a:t>L’obiettivo di questo componente è quello di elaborare i risultati ottenuti dai sensori ed effettuare segnalazioni opportune ed immediate. (Client)</a:t>
            </a:r>
          </a:p>
        </p:txBody>
      </p:sp>
      <p:sp>
        <p:nvSpPr>
          <p:cNvPr id="3" name="CasellaDiTesto 2">
            <a:extLst>
              <a:ext uri="{FF2B5EF4-FFF2-40B4-BE49-F238E27FC236}">
                <a16:creationId xmlns:a16="http://schemas.microsoft.com/office/drawing/2014/main" id="{DB3FA57D-D30B-4431-B1D4-09052FC5CEC0}"/>
              </a:ext>
            </a:extLst>
          </p:cNvPr>
          <p:cNvSpPr txBox="1"/>
          <p:nvPr/>
        </p:nvSpPr>
        <p:spPr>
          <a:xfrm>
            <a:off x="3436882" y="4784727"/>
            <a:ext cx="8070800" cy="1754326"/>
          </a:xfrm>
          <a:prstGeom prst="rect">
            <a:avLst/>
          </a:prstGeom>
          <a:noFill/>
        </p:spPr>
        <p:txBody>
          <a:bodyPr wrap="square" rtlCol="0">
            <a:spAutoFit/>
          </a:bodyPr>
          <a:lstStyle/>
          <a:p>
            <a:pPr lvl="0" algn="just"/>
            <a:r>
              <a:rPr lang="it-IT" b="1" dirty="0" err="1">
                <a:solidFill>
                  <a:prstClr val="black"/>
                </a:solidFill>
                <a:latin typeface="Calibri Light" panose="020F0302020204030204"/>
              </a:rPr>
              <a:t>Raspberry</a:t>
            </a:r>
            <a:r>
              <a:rPr lang="it-IT" b="1" dirty="0">
                <a:solidFill>
                  <a:prstClr val="black"/>
                </a:solidFill>
                <a:latin typeface="Calibri Light" panose="020F0302020204030204"/>
              </a:rPr>
              <a:t>: </a:t>
            </a:r>
            <a:r>
              <a:rPr lang="it-IT" dirty="0">
                <a:solidFill>
                  <a:prstClr val="black"/>
                </a:solidFill>
                <a:latin typeface="Calibri Light" panose="020F0302020204030204"/>
              </a:rPr>
              <a:t>Il computer progettato per ospitare sistemi operativi basati su kernel Linux; risulta molto utile al sistema perché capace di effettuare un collegamento con una rete di </a:t>
            </a:r>
            <a:r>
              <a:rPr lang="it-IT" dirty="0" err="1">
                <a:solidFill>
                  <a:prstClr val="black"/>
                </a:solidFill>
                <a:latin typeface="Calibri Light" panose="020F0302020204030204"/>
              </a:rPr>
              <a:t>LoPy</a:t>
            </a:r>
            <a:r>
              <a:rPr lang="it-IT" dirty="0">
                <a:solidFill>
                  <a:prstClr val="black"/>
                </a:solidFill>
                <a:latin typeface="Calibri Light" panose="020F0302020204030204"/>
              </a:rPr>
              <a:t> ad esso connessi. Riceve le segnalazioni di riempimento del cestino e gestisce le opportune notifiche da inoltrare. Per svolgere questo compito è necessario un server costruito Ad-hoc. (Server)</a:t>
            </a:r>
          </a:p>
          <a:p>
            <a:endParaRPr lang="it-IT" dirty="0"/>
          </a:p>
        </p:txBody>
      </p:sp>
    </p:spTree>
    <p:extLst>
      <p:ext uri="{BB962C8B-B14F-4D97-AF65-F5344CB8AC3E}">
        <p14:creationId xmlns:p14="http://schemas.microsoft.com/office/powerpoint/2010/main" val="3483979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0" grpId="0"/>
      <p:bldP spid="2"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9000"/>
            <a:lum/>
          </a:blip>
          <a:srcRect/>
          <a:stretch>
            <a:fillRect t="-6000" b="-6000"/>
          </a:stretch>
        </a:blipFill>
        <a:effectLst/>
      </p:bgPr>
    </p:bg>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019FAFAA-F9E4-49F3-AA54-B8C84185095E}"/>
              </a:ext>
            </a:extLst>
          </p:cNvPr>
          <p:cNvSpPr txBox="1">
            <a:spLocks/>
          </p:cNvSpPr>
          <p:nvPr/>
        </p:nvSpPr>
        <p:spPr>
          <a:xfrm>
            <a:off x="-96080" y="225661"/>
            <a:ext cx="481398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it-IT" dirty="0"/>
          </a:p>
        </p:txBody>
      </p:sp>
      <p:sp>
        <p:nvSpPr>
          <p:cNvPr id="12" name="CasellaDiTesto 11">
            <a:extLst>
              <a:ext uri="{FF2B5EF4-FFF2-40B4-BE49-F238E27FC236}">
                <a16:creationId xmlns:a16="http://schemas.microsoft.com/office/drawing/2014/main" id="{D2BDA597-7CFE-424C-A108-6475D321D3D6}"/>
              </a:ext>
            </a:extLst>
          </p:cNvPr>
          <p:cNvSpPr txBox="1"/>
          <p:nvPr/>
        </p:nvSpPr>
        <p:spPr>
          <a:xfrm>
            <a:off x="4790440" y="1551224"/>
            <a:ext cx="6657001" cy="1200329"/>
          </a:xfrm>
          <a:prstGeom prst="rect">
            <a:avLst/>
          </a:prstGeom>
          <a:noFill/>
        </p:spPr>
        <p:txBody>
          <a:bodyPr wrap="square" rtlCol="0">
            <a:spAutoFit/>
          </a:bodyPr>
          <a:lstStyle/>
          <a:p>
            <a:pPr algn="just"/>
            <a:endParaRPr lang="it-IT" b="1" dirty="0">
              <a:latin typeface="+mj-lt"/>
            </a:endParaRPr>
          </a:p>
          <a:p>
            <a:pPr algn="just"/>
            <a:r>
              <a:rPr lang="it-IT" b="1" dirty="0">
                <a:latin typeface="+mj-lt"/>
              </a:rPr>
              <a:t>Router </a:t>
            </a:r>
            <a:r>
              <a:rPr lang="it-IT" b="1" dirty="0" err="1">
                <a:latin typeface="+mj-lt"/>
              </a:rPr>
              <a:t>WiFi</a:t>
            </a:r>
            <a:r>
              <a:rPr lang="it-IT" b="1" dirty="0">
                <a:latin typeface="+mj-lt"/>
              </a:rPr>
              <a:t>: </a:t>
            </a:r>
            <a:r>
              <a:rPr lang="it-IT" dirty="0">
                <a:latin typeface="+mj-lt"/>
              </a:rPr>
              <a:t>Permette la connessione tra </a:t>
            </a:r>
            <a:r>
              <a:rPr lang="it-IT" dirty="0" err="1">
                <a:latin typeface="+mj-lt"/>
              </a:rPr>
              <a:t>Raspberry</a:t>
            </a:r>
            <a:r>
              <a:rPr lang="it-IT" dirty="0">
                <a:latin typeface="+mj-lt"/>
              </a:rPr>
              <a:t> </a:t>
            </a:r>
            <a:r>
              <a:rPr lang="it-IT" dirty="0" err="1">
                <a:latin typeface="+mj-lt"/>
              </a:rPr>
              <a:t>Pi</a:t>
            </a:r>
            <a:r>
              <a:rPr lang="it-IT" dirty="0">
                <a:latin typeface="+mj-lt"/>
              </a:rPr>
              <a:t> e tutti i </a:t>
            </a:r>
            <a:r>
              <a:rPr lang="it-IT" dirty="0" err="1">
                <a:latin typeface="+mj-lt"/>
              </a:rPr>
              <a:t>LoPy</a:t>
            </a:r>
            <a:r>
              <a:rPr lang="it-IT" dirty="0">
                <a:latin typeface="+mj-lt"/>
              </a:rPr>
              <a:t> che dovranno comunicare con esso. Rende possibile, mediante una connessione internet, il servizio di notifica verso </a:t>
            </a:r>
            <a:r>
              <a:rPr lang="it-IT" dirty="0" err="1">
                <a:latin typeface="+mj-lt"/>
              </a:rPr>
              <a:t>Telegram</a:t>
            </a:r>
            <a:r>
              <a:rPr lang="it-IT" dirty="0">
                <a:latin typeface="+mj-lt"/>
              </a:rPr>
              <a:t>.</a:t>
            </a:r>
          </a:p>
        </p:txBody>
      </p:sp>
      <p:sp>
        <p:nvSpPr>
          <p:cNvPr id="13" name="Titolo 1">
            <a:extLst>
              <a:ext uri="{FF2B5EF4-FFF2-40B4-BE49-F238E27FC236}">
                <a16:creationId xmlns:a16="http://schemas.microsoft.com/office/drawing/2014/main" id="{76F7C5F7-5BF4-40DC-814E-4ECF55E19712}"/>
              </a:ext>
            </a:extLst>
          </p:cNvPr>
          <p:cNvSpPr txBox="1">
            <a:spLocks/>
          </p:cNvSpPr>
          <p:nvPr/>
        </p:nvSpPr>
        <p:spPr>
          <a:xfrm>
            <a:off x="-520312" y="0"/>
            <a:ext cx="7505574" cy="1325563"/>
          </a:xfrm>
          <a:prstGeom prst="rect">
            <a:avLst/>
          </a:prstGeom>
          <a:effectLst/>
        </p:spPr>
        <p:txBody>
          <a:bodyPr vert="horz" lIns="91440" tIns="45720" rIns="91440" bIns="45720" rtlCol="0" anchor="t" anchorCtr="0">
            <a:noAutofit/>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r" defTabSz="914400" rtl="0" eaLnBrk="1" fontAlgn="auto" latinLnBrk="0" hangingPunct="1">
              <a:lnSpc>
                <a:spcPct val="100000"/>
              </a:lnSpc>
              <a:spcBef>
                <a:spcPct val="0"/>
              </a:spcBef>
              <a:spcAft>
                <a:spcPts val="0"/>
              </a:spcAft>
              <a:buClr>
                <a:srgbClr val="F14124">
                  <a:lumMod val="75000"/>
                </a:srgbClr>
              </a:buClr>
              <a:buSzPct val="128000"/>
              <a:buFont typeface="Georgia" pitchFamily="18" charset="0"/>
              <a:buNone/>
              <a:tabLst/>
              <a:defRPr/>
            </a:pPr>
            <a:r>
              <a:rPr kumimoji="0" lang="it-IT" sz="6000" b="0" i="0" u="none" strike="noStrike" kern="1200" cap="none" spc="0" normalizeH="0" baseline="0" noProof="0" dirty="0">
                <a:ln>
                  <a:noFill/>
                </a:ln>
                <a:gradFill>
                  <a:gsLst>
                    <a:gs pos="0">
                      <a:sysClr val="windowText" lastClr="000000"/>
                    </a:gs>
                    <a:gs pos="40000">
                      <a:sysClr val="windowText" lastClr="000000">
                        <a:lumMod val="75000"/>
                        <a:lumOff val="25000"/>
                      </a:sysClr>
                    </a:gs>
                    <a:gs pos="100000">
                      <a:srgbClr val="212745">
                        <a:alpha val="65000"/>
                      </a:srgbClr>
                    </a:gs>
                  </a:gsLst>
                  <a:lin ang="5400000" scaled="0"/>
                </a:gradFill>
                <a:effectLst>
                  <a:reflection blurRad="6350" stA="0" endPos="45500" dir="5400000" sy="-100000" algn="bl" rotWithShape="0"/>
                </a:effectLst>
                <a:uLnTx/>
                <a:uFillTx/>
                <a:ea typeface="+mj-ea"/>
                <a:cs typeface="+mj-cs"/>
              </a:rPr>
              <a:t>Hardware necessario</a:t>
            </a:r>
          </a:p>
        </p:txBody>
      </p:sp>
      <p:pic>
        <p:nvPicPr>
          <p:cNvPr id="3" name="Immagine 2">
            <a:extLst>
              <a:ext uri="{FF2B5EF4-FFF2-40B4-BE49-F238E27FC236}">
                <a16:creationId xmlns:a16="http://schemas.microsoft.com/office/drawing/2014/main" id="{670A82BB-1148-42C0-8685-B60CBDE01D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9029" y="3558947"/>
            <a:ext cx="2209361" cy="2646213"/>
          </a:xfrm>
          <a:prstGeom prst="rect">
            <a:avLst/>
          </a:prstGeom>
          <a:effectLst>
            <a:glow rad="12700">
              <a:schemeClr val="tx1">
                <a:alpha val="9000"/>
              </a:schemeClr>
            </a:glow>
          </a:effectLst>
        </p:spPr>
      </p:pic>
      <p:pic>
        <p:nvPicPr>
          <p:cNvPr id="14" name="Immagine 13">
            <a:extLst>
              <a:ext uri="{FF2B5EF4-FFF2-40B4-BE49-F238E27FC236}">
                <a16:creationId xmlns:a16="http://schemas.microsoft.com/office/drawing/2014/main" id="{72148EB9-33B4-4679-938B-365C9F65B8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4349" y="1242920"/>
            <a:ext cx="3198722" cy="2056134"/>
          </a:xfrm>
          <a:prstGeom prst="rect">
            <a:avLst/>
          </a:prstGeom>
        </p:spPr>
      </p:pic>
      <p:sp>
        <p:nvSpPr>
          <p:cNvPr id="2" name="CasellaDiTesto 1">
            <a:extLst>
              <a:ext uri="{FF2B5EF4-FFF2-40B4-BE49-F238E27FC236}">
                <a16:creationId xmlns:a16="http://schemas.microsoft.com/office/drawing/2014/main" id="{B34C121E-48F8-4C9F-B3EB-9DA1C3B0460D}"/>
              </a:ext>
            </a:extLst>
          </p:cNvPr>
          <p:cNvSpPr txBox="1"/>
          <p:nvPr/>
        </p:nvSpPr>
        <p:spPr>
          <a:xfrm>
            <a:off x="4790440" y="4242062"/>
            <a:ext cx="6721311" cy="1477328"/>
          </a:xfrm>
          <a:prstGeom prst="rect">
            <a:avLst/>
          </a:prstGeom>
          <a:noFill/>
        </p:spPr>
        <p:txBody>
          <a:bodyPr wrap="square" rtlCol="0">
            <a:spAutoFit/>
          </a:bodyPr>
          <a:lstStyle/>
          <a:p>
            <a:pPr lvl="0" algn="just"/>
            <a:r>
              <a:rPr lang="it-IT" b="1" dirty="0">
                <a:solidFill>
                  <a:prstClr val="black"/>
                </a:solidFill>
                <a:latin typeface="Calibri Light" panose="020F0302020204030204"/>
              </a:rPr>
              <a:t>Powerline</a:t>
            </a:r>
            <a:r>
              <a:rPr lang="it-IT" dirty="0">
                <a:solidFill>
                  <a:prstClr val="black"/>
                </a:solidFill>
                <a:latin typeface="Calibri Light" panose="020F0302020204030204"/>
              </a:rPr>
              <a:t>: Tecnologia per la trasmissione di dati che utilizza la rete di alimentazione elettrica come mezzo trasmissivo. Colma le problematiche relative alla copertura fornita dal segnale wireless del router. </a:t>
            </a:r>
          </a:p>
          <a:p>
            <a:endParaRPr lang="it-IT" dirty="0"/>
          </a:p>
        </p:txBody>
      </p:sp>
    </p:spTree>
    <p:extLst>
      <p:ext uri="{BB962C8B-B14F-4D97-AF65-F5344CB8AC3E}">
        <p14:creationId xmlns:p14="http://schemas.microsoft.com/office/powerpoint/2010/main" val="2171576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9000"/>
            <a:lum/>
          </a:blip>
          <a:srcRect/>
          <a:stretch>
            <a:fillRect t="-6000" b="-6000"/>
          </a:stretch>
        </a:blipFill>
        <a:effectLst/>
      </p:bgPr>
    </p:bg>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019FAFAA-F9E4-49F3-AA54-B8C84185095E}"/>
              </a:ext>
            </a:extLst>
          </p:cNvPr>
          <p:cNvSpPr txBox="1">
            <a:spLocks/>
          </p:cNvSpPr>
          <p:nvPr/>
        </p:nvSpPr>
        <p:spPr>
          <a:xfrm>
            <a:off x="-96080" y="225661"/>
            <a:ext cx="481398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it-IT" dirty="0"/>
          </a:p>
        </p:txBody>
      </p:sp>
      <p:sp>
        <p:nvSpPr>
          <p:cNvPr id="13" name="Titolo 1">
            <a:extLst>
              <a:ext uri="{FF2B5EF4-FFF2-40B4-BE49-F238E27FC236}">
                <a16:creationId xmlns:a16="http://schemas.microsoft.com/office/drawing/2014/main" id="{76F7C5F7-5BF4-40DC-814E-4ECF55E19712}"/>
              </a:ext>
            </a:extLst>
          </p:cNvPr>
          <p:cNvSpPr txBox="1">
            <a:spLocks/>
          </p:cNvSpPr>
          <p:nvPr/>
        </p:nvSpPr>
        <p:spPr>
          <a:xfrm>
            <a:off x="-520312" y="0"/>
            <a:ext cx="7505574" cy="1325563"/>
          </a:xfrm>
          <a:prstGeom prst="rect">
            <a:avLst/>
          </a:prstGeom>
          <a:effectLst/>
        </p:spPr>
        <p:txBody>
          <a:bodyPr vert="horz" lIns="91440" tIns="45720" rIns="91440" bIns="45720" rtlCol="0" anchor="t" anchorCtr="0">
            <a:noAutofit/>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914400" rtl="0" eaLnBrk="1" fontAlgn="auto" latinLnBrk="0" hangingPunct="1">
              <a:lnSpc>
                <a:spcPct val="100000"/>
              </a:lnSpc>
              <a:spcBef>
                <a:spcPct val="0"/>
              </a:spcBef>
              <a:spcAft>
                <a:spcPts val="0"/>
              </a:spcAft>
              <a:buClr>
                <a:srgbClr val="F14124">
                  <a:lumMod val="75000"/>
                </a:srgbClr>
              </a:buClr>
              <a:buSzPct val="128000"/>
              <a:buFont typeface="Georgia" pitchFamily="18" charset="0"/>
              <a:buNone/>
              <a:tabLst/>
              <a:defRPr/>
            </a:pPr>
            <a:r>
              <a:rPr kumimoji="0" lang="it-IT" sz="6000" b="0" i="0" u="none" strike="noStrike" kern="1200" cap="none" spc="0" normalizeH="0" baseline="0" noProof="0" dirty="0">
                <a:ln>
                  <a:noFill/>
                </a:ln>
                <a:gradFill>
                  <a:gsLst>
                    <a:gs pos="0">
                      <a:sysClr val="windowText" lastClr="000000"/>
                    </a:gs>
                    <a:gs pos="40000">
                      <a:sysClr val="windowText" lastClr="000000">
                        <a:lumMod val="75000"/>
                        <a:lumOff val="25000"/>
                      </a:sysClr>
                    </a:gs>
                    <a:gs pos="100000">
                      <a:srgbClr val="212745">
                        <a:alpha val="65000"/>
                      </a:srgbClr>
                    </a:gs>
                  </a:gsLst>
                  <a:lin ang="5400000" scaled="0"/>
                </a:gradFill>
                <a:effectLst>
                  <a:reflection blurRad="6350" stA="0" endPos="45500" dir="5400000" sy="-100000" algn="bl" rotWithShape="0"/>
                </a:effectLst>
                <a:uLnTx/>
                <a:uFillTx/>
                <a:ea typeface="+mj-ea"/>
                <a:cs typeface="+mj-cs"/>
              </a:rPr>
              <a:t>Analisi dei Costi</a:t>
            </a:r>
          </a:p>
        </p:txBody>
      </p:sp>
      <p:pic>
        <p:nvPicPr>
          <p:cNvPr id="5" name="Immagine 4">
            <a:extLst>
              <a:ext uri="{FF2B5EF4-FFF2-40B4-BE49-F238E27FC236}">
                <a16:creationId xmlns:a16="http://schemas.microsoft.com/office/drawing/2014/main" id="{1D929C05-B087-4DC0-8099-49A1DBE2361D}"/>
              </a:ext>
            </a:extLst>
          </p:cNvPr>
          <p:cNvPicPr>
            <a:picLocks noChangeAspect="1"/>
          </p:cNvPicPr>
          <p:nvPr/>
        </p:nvPicPr>
        <p:blipFill>
          <a:blip r:embed="rId3"/>
          <a:stretch>
            <a:fillRect/>
          </a:stretch>
        </p:blipFill>
        <p:spPr>
          <a:xfrm>
            <a:off x="638996" y="2346621"/>
            <a:ext cx="5832749" cy="2057123"/>
          </a:xfrm>
          <a:prstGeom prst="rect">
            <a:avLst/>
          </a:prstGeom>
        </p:spPr>
      </p:pic>
      <p:sp>
        <p:nvSpPr>
          <p:cNvPr id="9" name="CasellaDiTesto 8">
            <a:extLst>
              <a:ext uri="{FF2B5EF4-FFF2-40B4-BE49-F238E27FC236}">
                <a16:creationId xmlns:a16="http://schemas.microsoft.com/office/drawing/2014/main" id="{C6A243C2-C77D-4BAF-811E-9531034715BB}"/>
              </a:ext>
            </a:extLst>
          </p:cNvPr>
          <p:cNvSpPr txBox="1"/>
          <p:nvPr/>
        </p:nvSpPr>
        <p:spPr>
          <a:xfrm>
            <a:off x="6755525" y="1469458"/>
            <a:ext cx="4981903" cy="1754326"/>
          </a:xfrm>
          <a:prstGeom prst="rect">
            <a:avLst/>
          </a:prstGeom>
          <a:noFill/>
        </p:spPr>
        <p:txBody>
          <a:bodyPr wrap="square" rtlCol="0">
            <a:spAutoFit/>
          </a:bodyPr>
          <a:lstStyle/>
          <a:p>
            <a:pPr algn="just"/>
            <a:r>
              <a:rPr lang="it-IT" dirty="0">
                <a:latin typeface="+mj-lt"/>
              </a:rPr>
              <a:t>Dall'analisi dei costi di ogni singolo componente adoperato si evince come il sistema concepito, abbia un costo totale abbastanza limitato; questo dato sposa perfettamente quelle che sono le odierne strategie di marketing di numerose aziende o enti.</a:t>
            </a:r>
          </a:p>
        </p:txBody>
      </p:sp>
      <p:sp>
        <p:nvSpPr>
          <p:cNvPr id="14" name="CasellaDiTesto 13">
            <a:extLst>
              <a:ext uri="{FF2B5EF4-FFF2-40B4-BE49-F238E27FC236}">
                <a16:creationId xmlns:a16="http://schemas.microsoft.com/office/drawing/2014/main" id="{D3F8E4E6-3BAF-402C-96DE-BBD300062DB8}"/>
              </a:ext>
            </a:extLst>
          </p:cNvPr>
          <p:cNvSpPr txBox="1"/>
          <p:nvPr/>
        </p:nvSpPr>
        <p:spPr>
          <a:xfrm>
            <a:off x="6755525" y="3634216"/>
            <a:ext cx="4981903" cy="1754326"/>
          </a:xfrm>
          <a:prstGeom prst="rect">
            <a:avLst/>
          </a:prstGeom>
          <a:noFill/>
        </p:spPr>
        <p:txBody>
          <a:bodyPr wrap="square" rtlCol="0">
            <a:spAutoFit/>
          </a:bodyPr>
          <a:lstStyle/>
          <a:p>
            <a:pPr lvl="0" algn="just"/>
            <a:r>
              <a:rPr lang="it-IT" dirty="0">
                <a:solidFill>
                  <a:prstClr val="black"/>
                </a:solidFill>
                <a:latin typeface="Calibri Light" panose="020F0302020204030204"/>
              </a:rPr>
              <a:t>Tra i possibili scenari applicativi di questa tecnologia vi è certamente l’ambito aziendale o degli uffici in genere, nel quale, potrà essere notificato opportunamente il riempimento dei contenitori predisposti alla raccolta rifiuti, incrementando così il decoro e la pulizia complessiva.</a:t>
            </a:r>
          </a:p>
        </p:txBody>
      </p:sp>
    </p:spTree>
    <p:extLst>
      <p:ext uri="{BB962C8B-B14F-4D97-AF65-F5344CB8AC3E}">
        <p14:creationId xmlns:p14="http://schemas.microsoft.com/office/powerpoint/2010/main" val="3519945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9"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C8BCE1-16D5-4554-89B1-BF83D62AB0B3}"/>
              </a:ext>
            </a:extLst>
          </p:cNvPr>
          <p:cNvSpPr>
            <a:spLocks noGrp="1"/>
          </p:cNvSpPr>
          <p:nvPr>
            <p:ph type="ctrTitle"/>
          </p:nvPr>
        </p:nvSpPr>
        <p:spPr>
          <a:xfrm>
            <a:off x="318655" y="0"/>
            <a:ext cx="3810000" cy="1052801"/>
          </a:xfrm>
        </p:spPr>
        <p:txBody>
          <a:bodyPr/>
          <a:lstStyle/>
          <a:p>
            <a:pPr algn="l"/>
            <a:r>
              <a:rPr lang="it-IT" dirty="0" err="1">
                <a:solidFill>
                  <a:schemeClr val="bg1"/>
                </a:solidFill>
              </a:rPr>
              <a:t>LoPy</a:t>
            </a:r>
            <a:r>
              <a:rPr lang="it-IT" dirty="0">
                <a:solidFill>
                  <a:schemeClr val="bg1"/>
                </a:solidFill>
              </a:rPr>
              <a:t> Client</a:t>
            </a:r>
          </a:p>
        </p:txBody>
      </p:sp>
      <p:sp>
        <p:nvSpPr>
          <p:cNvPr id="3" name="Sottotitolo 2">
            <a:extLst>
              <a:ext uri="{FF2B5EF4-FFF2-40B4-BE49-F238E27FC236}">
                <a16:creationId xmlns:a16="http://schemas.microsoft.com/office/drawing/2014/main" id="{C24893F8-3331-4A41-A7E9-AEF03C6501F7}"/>
              </a:ext>
            </a:extLst>
          </p:cNvPr>
          <p:cNvSpPr>
            <a:spLocks noGrp="1"/>
          </p:cNvSpPr>
          <p:nvPr>
            <p:ph type="subTitle" idx="1"/>
          </p:nvPr>
        </p:nvSpPr>
        <p:spPr>
          <a:xfrm>
            <a:off x="318655" y="1509485"/>
            <a:ext cx="6761414" cy="1498810"/>
          </a:xfrm>
        </p:spPr>
        <p:txBody>
          <a:bodyPr>
            <a:normAutofit/>
          </a:bodyPr>
          <a:lstStyle/>
          <a:p>
            <a:pPr algn="just"/>
            <a:r>
              <a:rPr lang="it-IT" sz="1800" dirty="0" err="1">
                <a:solidFill>
                  <a:schemeClr val="bg1"/>
                </a:solidFill>
                <a:latin typeface="+mj-lt"/>
              </a:rPr>
              <a:t>LoPy</a:t>
            </a:r>
            <a:r>
              <a:rPr lang="it-IT" sz="1800" dirty="0">
                <a:solidFill>
                  <a:schemeClr val="bg1"/>
                </a:solidFill>
                <a:latin typeface="+mj-lt"/>
              </a:rPr>
              <a:t> è una scheda di sviluppo </a:t>
            </a:r>
            <a:r>
              <a:rPr lang="it-IT" sz="1800" dirty="0" err="1">
                <a:solidFill>
                  <a:schemeClr val="bg1"/>
                </a:solidFill>
                <a:latin typeface="+mj-lt"/>
              </a:rPr>
              <a:t>WiFi</a:t>
            </a:r>
            <a:r>
              <a:rPr lang="it-IT" sz="1800" dirty="0">
                <a:solidFill>
                  <a:schemeClr val="bg1"/>
                </a:solidFill>
                <a:latin typeface="+mj-lt"/>
              </a:rPr>
              <a:t>, Bluetooth e </a:t>
            </a:r>
            <a:r>
              <a:rPr lang="it-IT" sz="1800" dirty="0" err="1">
                <a:solidFill>
                  <a:schemeClr val="bg1"/>
                </a:solidFill>
                <a:latin typeface="+mj-lt"/>
              </a:rPr>
              <a:t>LoRa</a:t>
            </a:r>
            <a:r>
              <a:rPr lang="it-IT" sz="1800" dirty="0">
                <a:solidFill>
                  <a:schemeClr val="bg1"/>
                </a:solidFill>
                <a:latin typeface="+mj-lt"/>
              </a:rPr>
              <a:t> con </a:t>
            </a:r>
            <a:r>
              <a:rPr lang="it-IT" sz="1800" dirty="0" err="1">
                <a:solidFill>
                  <a:schemeClr val="bg1"/>
                </a:solidFill>
                <a:latin typeface="+mj-lt"/>
              </a:rPr>
              <a:t>MicroPython</a:t>
            </a:r>
            <a:r>
              <a:rPr lang="it-IT" sz="1800" dirty="0">
                <a:solidFill>
                  <a:schemeClr val="bg1"/>
                </a:solidFill>
                <a:latin typeface="+mj-lt"/>
              </a:rPr>
              <a:t> abilitato, progettata specificamente per le applicazioni IoT. La scheda si basa sul sistema on-chip (</a:t>
            </a:r>
            <a:r>
              <a:rPr lang="it-IT" sz="1800" dirty="0" err="1">
                <a:solidFill>
                  <a:schemeClr val="bg1"/>
                </a:solidFill>
                <a:latin typeface="+mj-lt"/>
              </a:rPr>
              <a:t>SoC</a:t>
            </a:r>
            <a:r>
              <a:rPr lang="it-IT" sz="1800" dirty="0">
                <a:solidFill>
                  <a:schemeClr val="bg1"/>
                </a:solidFill>
                <a:latin typeface="+mj-lt"/>
              </a:rPr>
              <a:t>) </a:t>
            </a:r>
            <a:r>
              <a:rPr lang="it-IT" sz="1800" dirty="0" err="1">
                <a:solidFill>
                  <a:schemeClr val="bg1"/>
                </a:solidFill>
                <a:latin typeface="+mj-lt"/>
              </a:rPr>
              <a:t>Espressif</a:t>
            </a:r>
            <a:r>
              <a:rPr lang="it-IT" sz="1800" dirty="0">
                <a:solidFill>
                  <a:schemeClr val="bg1"/>
                </a:solidFill>
                <a:latin typeface="+mj-lt"/>
              </a:rPr>
              <a:t> ESP32 che presenta un microcontrollore dual core, </a:t>
            </a:r>
            <a:r>
              <a:rPr lang="it-IT" sz="1800" dirty="0" err="1">
                <a:solidFill>
                  <a:schemeClr val="bg1"/>
                </a:solidFill>
                <a:latin typeface="+mj-lt"/>
              </a:rPr>
              <a:t>WiFi</a:t>
            </a:r>
            <a:r>
              <a:rPr lang="it-IT" sz="1800" dirty="0">
                <a:solidFill>
                  <a:schemeClr val="bg1"/>
                </a:solidFill>
                <a:latin typeface="+mj-lt"/>
              </a:rPr>
              <a:t>, Bluetooth, </a:t>
            </a:r>
            <a:r>
              <a:rPr lang="it-IT" sz="1800" dirty="0" err="1">
                <a:solidFill>
                  <a:schemeClr val="bg1"/>
                </a:solidFill>
                <a:latin typeface="+mj-lt"/>
              </a:rPr>
              <a:t>LoRa</a:t>
            </a:r>
            <a:r>
              <a:rPr lang="it-IT" sz="1800" dirty="0">
                <a:solidFill>
                  <a:schemeClr val="bg1"/>
                </a:solidFill>
                <a:latin typeface="+mj-lt"/>
              </a:rPr>
              <a:t> e 512 KB di RAM. </a:t>
            </a:r>
          </a:p>
          <a:p>
            <a:pPr algn="just"/>
            <a:endParaRPr lang="it-IT" sz="1800" dirty="0">
              <a:solidFill>
                <a:schemeClr val="bg1"/>
              </a:solidFill>
              <a:latin typeface="+mj-lt"/>
            </a:endParaRPr>
          </a:p>
        </p:txBody>
      </p:sp>
      <p:pic>
        <p:nvPicPr>
          <p:cNvPr id="7" name="Immagine 6">
            <a:extLst>
              <a:ext uri="{FF2B5EF4-FFF2-40B4-BE49-F238E27FC236}">
                <a16:creationId xmlns:a16="http://schemas.microsoft.com/office/drawing/2014/main" id="{0FEC8A9F-D25F-43E5-9DD1-02DDC058E9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7713" y="2025629"/>
            <a:ext cx="4520212" cy="3488424"/>
          </a:xfrm>
          <a:prstGeom prst="rect">
            <a:avLst/>
          </a:prstGeom>
        </p:spPr>
      </p:pic>
      <p:sp>
        <p:nvSpPr>
          <p:cNvPr id="5" name="CasellaDiTesto 4">
            <a:extLst>
              <a:ext uri="{FF2B5EF4-FFF2-40B4-BE49-F238E27FC236}">
                <a16:creationId xmlns:a16="http://schemas.microsoft.com/office/drawing/2014/main" id="{35A7CD59-97B6-4765-8869-AB38B0B90E00}"/>
              </a:ext>
            </a:extLst>
          </p:cNvPr>
          <p:cNvSpPr txBox="1"/>
          <p:nvPr/>
        </p:nvSpPr>
        <p:spPr>
          <a:xfrm>
            <a:off x="318656" y="4074607"/>
            <a:ext cx="6761413" cy="1117229"/>
          </a:xfrm>
          <a:prstGeom prst="rect">
            <a:avLst/>
          </a:prstGeom>
          <a:noFill/>
        </p:spPr>
        <p:txBody>
          <a:bodyPr wrap="square" rtlCol="0">
            <a:spAutoFit/>
          </a:bodyPr>
          <a:lstStyle/>
          <a:p>
            <a:pPr lvl="0" algn="just">
              <a:lnSpc>
                <a:spcPct val="90000"/>
              </a:lnSpc>
              <a:spcBef>
                <a:spcPts val="1000"/>
              </a:spcBef>
            </a:pPr>
            <a:r>
              <a:rPr lang="it-IT" dirty="0">
                <a:solidFill>
                  <a:prstClr val="white"/>
                </a:solidFill>
                <a:latin typeface="Calibri Light" panose="020F0302020204030204"/>
              </a:rPr>
              <a:t>Nel nostro progetto, il </a:t>
            </a:r>
            <a:r>
              <a:rPr lang="it-IT" dirty="0" err="1">
                <a:solidFill>
                  <a:prstClr val="white"/>
                </a:solidFill>
                <a:latin typeface="Calibri Light" panose="020F0302020204030204"/>
              </a:rPr>
              <a:t>LoPy</a:t>
            </a:r>
            <a:r>
              <a:rPr lang="it-IT" dirty="0">
                <a:solidFill>
                  <a:prstClr val="white"/>
                </a:solidFill>
                <a:latin typeface="Calibri Light" panose="020F0302020204030204"/>
              </a:rPr>
              <a:t> è stato pensato per funzionare da Client  in una rete locale sfruttando il protocollo 802.11, ai fini del controllo di due coppie di sensori di prossimità disposti all’interno del recipiente.</a:t>
            </a:r>
          </a:p>
          <a:p>
            <a:endParaRPr lang="it-IT" dirty="0"/>
          </a:p>
        </p:txBody>
      </p:sp>
    </p:spTree>
    <p:extLst>
      <p:ext uri="{BB962C8B-B14F-4D97-AF65-F5344CB8AC3E}">
        <p14:creationId xmlns:p14="http://schemas.microsoft.com/office/powerpoint/2010/main" val="1852266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C8BCE1-16D5-4554-89B1-BF83D62AB0B3}"/>
              </a:ext>
            </a:extLst>
          </p:cNvPr>
          <p:cNvSpPr>
            <a:spLocks noGrp="1"/>
          </p:cNvSpPr>
          <p:nvPr>
            <p:ph type="ctrTitle"/>
          </p:nvPr>
        </p:nvSpPr>
        <p:spPr>
          <a:xfrm>
            <a:off x="318655" y="0"/>
            <a:ext cx="3810000" cy="1052801"/>
          </a:xfrm>
        </p:spPr>
        <p:txBody>
          <a:bodyPr/>
          <a:lstStyle/>
          <a:p>
            <a:pPr algn="l"/>
            <a:r>
              <a:rPr lang="it-IT" dirty="0" err="1">
                <a:solidFill>
                  <a:schemeClr val="bg1"/>
                </a:solidFill>
              </a:rPr>
              <a:t>LoPy</a:t>
            </a:r>
            <a:r>
              <a:rPr lang="it-IT" dirty="0">
                <a:solidFill>
                  <a:schemeClr val="bg1"/>
                </a:solidFill>
              </a:rPr>
              <a:t> Client</a:t>
            </a:r>
          </a:p>
        </p:txBody>
      </p:sp>
      <p:pic>
        <p:nvPicPr>
          <p:cNvPr id="4" name="Immagine 3">
            <a:extLst>
              <a:ext uri="{FF2B5EF4-FFF2-40B4-BE49-F238E27FC236}">
                <a16:creationId xmlns:a16="http://schemas.microsoft.com/office/drawing/2014/main" id="{61E0E43E-46E4-4AB0-B4BE-D96B0B526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0631" y="565422"/>
            <a:ext cx="1244344" cy="3457825"/>
          </a:xfrm>
          <a:prstGeom prst="rect">
            <a:avLst/>
          </a:prstGeom>
          <a:effectLst>
            <a:softEdge rad="63500"/>
          </a:effectLst>
        </p:spPr>
      </p:pic>
      <p:sp>
        <p:nvSpPr>
          <p:cNvPr id="6" name="CasellaDiTesto 5">
            <a:extLst>
              <a:ext uri="{FF2B5EF4-FFF2-40B4-BE49-F238E27FC236}">
                <a16:creationId xmlns:a16="http://schemas.microsoft.com/office/drawing/2014/main" id="{88B308C6-EF67-44EE-9EFC-5BF9C93878E9}"/>
              </a:ext>
            </a:extLst>
          </p:cNvPr>
          <p:cNvSpPr txBox="1"/>
          <p:nvPr/>
        </p:nvSpPr>
        <p:spPr>
          <a:xfrm>
            <a:off x="457200" y="1191490"/>
            <a:ext cx="7689273"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white"/>
                </a:solidFill>
                <a:effectLst/>
                <a:uLnTx/>
                <a:uFillTx/>
                <a:latin typeface="Calibri Light" panose="020F0302020204030204"/>
                <a:ea typeface="+mn-ea"/>
                <a:cs typeface="+mn-cs"/>
              </a:rPr>
              <a:t>I sensori di prossimità sono stati connessi al </a:t>
            </a:r>
            <a:r>
              <a:rPr kumimoji="0" lang="it-IT" sz="1800" b="0" i="0" u="none" strike="noStrike" kern="1200" cap="none" spc="0" normalizeH="0" baseline="0" noProof="0" dirty="0" err="1">
                <a:ln>
                  <a:noFill/>
                </a:ln>
                <a:solidFill>
                  <a:prstClr val="white"/>
                </a:solidFill>
                <a:effectLst/>
                <a:uLnTx/>
                <a:uFillTx/>
                <a:latin typeface="Calibri Light" panose="020F0302020204030204"/>
                <a:ea typeface="+mn-ea"/>
                <a:cs typeface="+mn-cs"/>
              </a:rPr>
              <a:t>LoPy</a:t>
            </a:r>
            <a:r>
              <a:rPr kumimoji="0" lang="it-IT" sz="1800" b="0" i="0" u="none" strike="noStrike" kern="1200" cap="none" spc="0" normalizeH="0" baseline="0" noProof="0" dirty="0">
                <a:ln>
                  <a:noFill/>
                </a:ln>
                <a:solidFill>
                  <a:prstClr val="white"/>
                </a:solidFill>
                <a:effectLst/>
                <a:uLnTx/>
                <a:uFillTx/>
                <a:latin typeface="Calibri Light" panose="020F0302020204030204"/>
                <a:ea typeface="+mn-ea"/>
                <a:cs typeface="+mn-cs"/>
              </a:rPr>
              <a:t> mediante l’utilizzo della Expansion Board : </a:t>
            </a:r>
          </a:p>
        </p:txBody>
      </p:sp>
      <p:sp>
        <p:nvSpPr>
          <p:cNvPr id="7" name="CasellaDiTesto 6">
            <a:extLst>
              <a:ext uri="{FF2B5EF4-FFF2-40B4-BE49-F238E27FC236}">
                <a16:creationId xmlns:a16="http://schemas.microsoft.com/office/drawing/2014/main" id="{59E825CD-6B99-4DF1-BD52-2B463BBADC64}"/>
              </a:ext>
            </a:extLst>
          </p:cNvPr>
          <p:cNvSpPr txBox="1"/>
          <p:nvPr/>
        </p:nvSpPr>
        <p:spPr>
          <a:xfrm>
            <a:off x="318655" y="4095613"/>
            <a:ext cx="8666320"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white"/>
                </a:solidFill>
                <a:effectLst/>
                <a:uLnTx/>
                <a:uFillTx/>
                <a:latin typeface="Calibri Light" panose="020F0302020204030204"/>
                <a:ea typeface="+mn-ea"/>
                <a:cs typeface="+mn-cs"/>
              </a:rPr>
              <a:t>Assegnazione degli output dei sensori montati sul cestino</a:t>
            </a:r>
            <a:r>
              <a:rPr lang="it-IT" dirty="0">
                <a:solidFill>
                  <a:prstClr val="white"/>
                </a:solidFill>
                <a:latin typeface="Calibri Light" panose="020F0302020204030204"/>
              </a:rPr>
              <a:t> </a:t>
            </a:r>
            <a:r>
              <a:rPr kumimoji="0" lang="it-IT" sz="1800" b="0" i="0" u="none" strike="noStrike" kern="1200" cap="none" spc="0" normalizeH="0" baseline="0" noProof="0" dirty="0">
                <a:ln>
                  <a:noFill/>
                </a:ln>
                <a:solidFill>
                  <a:prstClr val="white"/>
                </a:solidFill>
                <a:effectLst/>
                <a:uLnTx/>
                <a:uFillTx/>
                <a:latin typeface="Calibri Light" panose="020F0302020204030204"/>
                <a:ea typeface="+mn-ea"/>
                <a:cs typeface="+mn-cs"/>
              </a:rPr>
              <a:t>alle variabili  ‘’ s1, s2, s3, s4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solidFill>
                <a:effectLst/>
                <a:uLnTx/>
                <a:uFillTx/>
                <a:latin typeface="Calibri Light" panose="020F0302020204030204"/>
                <a:ea typeface="+mn-ea"/>
                <a:cs typeface="+mn-cs"/>
              </a:rPr>
              <a:t>      mediante l'utilizzo dei pin in dotazione alla Expansion Board</a:t>
            </a:r>
          </a:p>
        </p:txBody>
      </p:sp>
      <p:pic>
        <p:nvPicPr>
          <p:cNvPr id="8" name="Immagine 7">
            <a:extLst>
              <a:ext uri="{FF2B5EF4-FFF2-40B4-BE49-F238E27FC236}">
                <a16:creationId xmlns:a16="http://schemas.microsoft.com/office/drawing/2014/main" id="{9BE206E4-EF5A-4B06-8B78-120313BCF1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955" y="4857890"/>
            <a:ext cx="7823720" cy="1385346"/>
          </a:xfrm>
          <a:prstGeom prst="rect">
            <a:avLst/>
          </a:prstGeom>
        </p:spPr>
      </p:pic>
      <p:pic>
        <p:nvPicPr>
          <p:cNvPr id="10" name="Immagine 9">
            <a:extLst>
              <a:ext uri="{FF2B5EF4-FFF2-40B4-BE49-F238E27FC236}">
                <a16:creationId xmlns:a16="http://schemas.microsoft.com/office/drawing/2014/main" id="{22A203C5-3D72-4218-8A56-1100455A01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83074" y="1543440"/>
            <a:ext cx="3012926" cy="2436227"/>
          </a:xfrm>
          <a:prstGeom prst="rect">
            <a:avLst/>
          </a:prstGeom>
          <a:effectLst>
            <a:softEdge rad="63500"/>
          </a:effectLst>
        </p:spPr>
      </p:pic>
    </p:spTree>
    <p:extLst>
      <p:ext uri="{BB962C8B-B14F-4D97-AF65-F5344CB8AC3E}">
        <p14:creationId xmlns:p14="http://schemas.microsoft.com/office/powerpoint/2010/main" val="184813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656</TotalTime>
  <Words>1304</Words>
  <Application>Microsoft Office PowerPoint</Application>
  <PresentationFormat>Widescreen</PresentationFormat>
  <Paragraphs>94</Paragraphs>
  <Slides>19</Slides>
  <Notes>0</Notes>
  <HiddenSlides>0</HiddenSlides>
  <MMClips>1</MMClips>
  <ScaleCrop>false</ScaleCrop>
  <HeadingPairs>
    <vt:vector size="6" baseType="variant">
      <vt:variant>
        <vt:lpstr>Caratteri utilizzati</vt:lpstr>
      </vt:variant>
      <vt:variant>
        <vt:i4>6</vt:i4>
      </vt:variant>
      <vt:variant>
        <vt:lpstr>Tema</vt:lpstr>
      </vt:variant>
      <vt:variant>
        <vt:i4>2</vt:i4>
      </vt:variant>
      <vt:variant>
        <vt:lpstr>Titoli diapositive</vt:lpstr>
      </vt:variant>
      <vt:variant>
        <vt:i4>19</vt:i4>
      </vt:variant>
    </vt:vector>
  </HeadingPairs>
  <TitlesOfParts>
    <vt:vector size="27" baseType="lpstr">
      <vt:lpstr>Arial</vt:lpstr>
      <vt:lpstr>Calibri</vt:lpstr>
      <vt:lpstr>Calibri Light</vt:lpstr>
      <vt:lpstr>FreeSans</vt:lpstr>
      <vt:lpstr>Georgia</vt:lpstr>
      <vt:lpstr>Noto Sans CJK SC Regular</vt:lpstr>
      <vt:lpstr>Tema di Office</vt:lpstr>
      <vt:lpstr>1_Tema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LoPy Client</vt:lpstr>
      <vt:lpstr>LoPy Client</vt:lpstr>
      <vt:lpstr>LoPy Client</vt:lpstr>
      <vt:lpstr>Raspberry Server</vt:lpstr>
      <vt:lpstr>Raspberry Server</vt:lpstr>
      <vt:lpstr>Raspberry Server</vt:lpstr>
      <vt:lpstr>Raspberry Server</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Gianluca Porcelli</dc:creator>
  <cp:lastModifiedBy>FASCIANO CORRADO</cp:lastModifiedBy>
  <cp:revision>119</cp:revision>
  <dcterms:created xsi:type="dcterms:W3CDTF">2018-01-09T09:02:11Z</dcterms:created>
  <dcterms:modified xsi:type="dcterms:W3CDTF">2018-01-13T16:36:36Z</dcterms:modified>
</cp:coreProperties>
</file>